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Lst>
  <p:notesMasterIdLst>
    <p:notesMasterId r:id="rId39"/>
  </p:notesMasterIdLst>
  <p:sldIdLst>
    <p:sldId id="287" r:id="rId3"/>
    <p:sldId id="257" r:id="rId4"/>
    <p:sldId id="258" r:id="rId5"/>
    <p:sldId id="290" r:id="rId6"/>
    <p:sldId id="317" r:id="rId7"/>
    <p:sldId id="318" r:id="rId8"/>
    <p:sldId id="292" r:id="rId9"/>
    <p:sldId id="319" r:id="rId10"/>
    <p:sldId id="293" r:id="rId11"/>
    <p:sldId id="320" r:id="rId12"/>
    <p:sldId id="314" r:id="rId13"/>
    <p:sldId id="321" r:id="rId14"/>
    <p:sldId id="322" r:id="rId15"/>
    <p:sldId id="294" r:id="rId16"/>
    <p:sldId id="323" r:id="rId17"/>
    <p:sldId id="324" r:id="rId18"/>
    <p:sldId id="295" r:id="rId19"/>
    <p:sldId id="311" r:id="rId20"/>
    <p:sldId id="296" r:id="rId21"/>
    <p:sldId id="297" r:id="rId22"/>
    <p:sldId id="325" r:id="rId23"/>
    <p:sldId id="298" r:id="rId24"/>
    <p:sldId id="326" r:id="rId25"/>
    <p:sldId id="327" r:id="rId26"/>
    <p:sldId id="299" r:id="rId27"/>
    <p:sldId id="315" r:id="rId28"/>
    <p:sldId id="316" r:id="rId29"/>
    <p:sldId id="300" r:id="rId30"/>
    <p:sldId id="329" r:id="rId31"/>
    <p:sldId id="328" r:id="rId32"/>
    <p:sldId id="330" r:id="rId33"/>
    <p:sldId id="312" r:id="rId34"/>
    <p:sldId id="331" r:id="rId35"/>
    <p:sldId id="313" r:id="rId36"/>
    <p:sldId id="332" r:id="rId37"/>
    <p:sldId id="333" r:id="rId38"/>
  </p:sldIdLst>
  <p:sldSz cx="9144000" cy="6858000" type="screen4x3"/>
  <p:notesSz cx="6858000" cy="9144000"/>
  <p:defaultTextStyle>
    <a:defPPr>
      <a:defRPr lang="en-US"/>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58D"/>
    <a:srgbClr val="808080"/>
    <a:srgbClr val="FCFCFC"/>
    <a:srgbClr val="E8E8E8"/>
    <a:srgbClr val="FFD84B"/>
    <a:srgbClr val="FFFFFF"/>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596" y="-3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2B00B85-E276-4F63-8769-6998E625623E}" type="slidenum">
              <a:rPr lang="en-US" altLang="zh-CN"/>
              <a:pPr/>
              <a:t>‹#›</a:t>
            </a:fld>
            <a:endParaRPr lang="en-US" altLang="zh-CN"/>
          </a:p>
        </p:txBody>
      </p:sp>
    </p:spTree>
    <p:extLst>
      <p:ext uri="{BB962C8B-B14F-4D97-AF65-F5344CB8AC3E}">
        <p14:creationId xmlns:p14="http://schemas.microsoft.com/office/powerpoint/2010/main" val="33527830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50" name="Freeform 2"/>
          <p:cNvSpPr>
            <a:spLocks/>
          </p:cNvSpPr>
          <p:nvPr/>
        </p:nvSpPr>
        <p:spPr bwMode="auto">
          <a:xfrm>
            <a:off x="0" y="6048375"/>
            <a:ext cx="2762250" cy="80962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1" name="Freeform 3"/>
          <p:cNvSpPr>
            <a:spLocks/>
          </p:cNvSpPr>
          <p:nvPr/>
        </p:nvSpPr>
        <p:spPr bwMode="auto">
          <a:xfrm>
            <a:off x="2590800" y="4705350"/>
            <a:ext cx="6400800" cy="215265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2" name="Freeform 4"/>
          <p:cNvSpPr>
            <a:spLocks/>
          </p:cNvSpPr>
          <p:nvPr/>
        </p:nvSpPr>
        <p:spPr bwMode="auto">
          <a:xfrm>
            <a:off x="4400550" y="781050"/>
            <a:ext cx="4743450" cy="50482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3" name="Freeform 5"/>
          <p:cNvSpPr>
            <a:spLocks/>
          </p:cNvSpPr>
          <p:nvPr/>
        </p:nvSpPr>
        <p:spPr bwMode="auto">
          <a:xfrm>
            <a:off x="4800600" y="0"/>
            <a:ext cx="3276600" cy="240982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4" name="Freeform 6"/>
          <p:cNvSpPr>
            <a:spLocks/>
          </p:cNvSpPr>
          <p:nvPr/>
        </p:nvSpPr>
        <p:spPr bwMode="auto">
          <a:xfrm>
            <a:off x="0" y="0"/>
            <a:ext cx="6583363" cy="726757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5" name="Freeform 7"/>
          <p:cNvSpPr>
            <a:spLocks/>
          </p:cNvSpPr>
          <p:nvPr/>
        </p:nvSpPr>
        <p:spPr bwMode="auto">
          <a:xfrm>
            <a:off x="0" y="0"/>
            <a:ext cx="6372225" cy="7072313"/>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6" name="Line 8"/>
          <p:cNvSpPr>
            <a:spLocks noChangeShapeType="1"/>
          </p:cNvSpPr>
          <p:nvPr/>
        </p:nvSpPr>
        <p:spPr bwMode="auto">
          <a:xfrm>
            <a:off x="250825" y="1588"/>
            <a:ext cx="0" cy="601503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7" name="Line 9"/>
          <p:cNvSpPr>
            <a:spLocks noChangeShapeType="1"/>
          </p:cNvSpPr>
          <p:nvPr/>
        </p:nvSpPr>
        <p:spPr bwMode="auto">
          <a:xfrm>
            <a:off x="1293813" y="1588"/>
            <a:ext cx="0" cy="62071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8" name="Line 10"/>
          <p:cNvSpPr>
            <a:spLocks noChangeShapeType="1"/>
          </p:cNvSpPr>
          <p:nvPr/>
        </p:nvSpPr>
        <p:spPr bwMode="auto">
          <a:xfrm>
            <a:off x="2338388" y="1588"/>
            <a:ext cx="0" cy="6183312"/>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9" name="Line 11"/>
          <p:cNvSpPr>
            <a:spLocks noChangeShapeType="1"/>
          </p:cNvSpPr>
          <p:nvPr/>
        </p:nvSpPr>
        <p:spPr bwMode="auto">
          <a:xfrm>
            <a:off x="3382963" y="1588"/>
            <a:ext cx="0" cy="59721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0" name="Line 12"/>
          <p:cNvSpPr>
            <a:spLocks noChangeShapeType="1"/>
          </p:cNvSpPr>
          <p:nvPr/>
        </p:nvSpPr>
        <p:spPr bwMode="auto">
          <a:xfrm>
            <a:off x="4427538" y="1588"/>
            <a:ext cx="0" cy="544988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1" name="Line 13"/>
          <p:cNvSpPr>
            <a:spLocks noChangeShapeType="1"/>
          </p:cNvSpPr>
          <p:nvPr/>
        </p:nvSpPr>
        <p:spPr bwMode="auto">
          <a:xfrm rot="5400000">
            <a:off x="2913063" y="-2654300"/>
            <a:ext cx="0" cy="58134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2" name="Line 14"/>
          <p:cNvSpPr>
            <a:spLocks noChangeShapeType="1"/>
          </p:cNvSpPr>
          <p:nvPr/>
        </p:nvSpPr>
        <p:spPr bwMode="auto">
          <a:xfrm rot="5400000">
            <a:off x="3006725" y="-1682750"/>
            <a:ext cx="0" cy="6000750"/>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3" name="Line 15"/>
          <p:cNvSpPr>
            <a:spLocks noChangeShapeType="1"/>
          </p:cNvSpPr>
          <p:nvPr/>
        </p:nvSpPr>
        <p:spPr bwMode="auto">
          <a:xfrm rot="5400000">
            <a:off x="3011488" y="-622300"/>
            <a:ext cx="0" cy="60102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4" name="Line 16"/>
          <p:cNvSpPr>
            <a:spLocks noChangeShapeType="1"/>
          </p:cNvSpPr>
          <p:nvPr/>
        </p:nvSpPr>
        <p:spPr bwMode="auto">
          <a:xfrm rot="5400000">
            <a:off x="2907507" y="548481"/>
            <a:ext cx="0" cy="58023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5" name="Line 17"/>
          <p:cNvSpPr>
            <a:spLocks noChangeShapeType="1"/>
          </p:cNvSpPr>
          <p:nvPr/>
        </p:nvSpPr>
        <p:spPr bwMode="auto">
          <a:xfrm rot="5400000">
            <a:off x="2666207" y="1854993"/>
            <a:ext cx="0" cy="53197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6" name="Line 18"/>
          <p:cNvSpPr>
            <a:spLocks noChangeShapeType="1"/>
          </p:cNvSpPr>
          <p:nvPr/>
        </p:nvSpPr>
        <p:spPr bwMode="auto">
          <a:xfrm rot="5400000">
            <a:off x="2115344" y="3472656"/>
            <a:ext cx="0" cy="4217988"/>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7" name="Rectangle 19"/>
          <p:cNvSpPr>
            <a:spLocks noChangeArrowheads="1"/>
          </p:cNvSpPr>
          <p:nvPr/>
        </p:nvSpPr>
        <p:spPr bwMode="auto">
          <a:xfrm>
            <a:off x="2362200" y="277813"/>
            <a:ext cx="1012825" cy="1025525"/>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8" name="Rectangle 20"/>
          <p:cNvSpPr>
            <a:spLocks noChangeArrowheads="1"/>
          </p:cNvSpPr>
          <p:nvPr/>
        </p:nvSpPr>
        <p:spPr bwMode="auto">
          <a:xfrm>
            <a:off x="285750" y="2427288"/>
            <a:ext cx="1012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9" name="Rectangle 21"/>
          <p:cNvSpPr>
            <a:spLocks noChangeArrowheads="1"/>
          </p:cNvSpPr>
          <p:nvPr/>
        </p:nvSpPr>
        <p:spPr bwMode="auto">
          <a:xfrm>
            <a:off x="0" y="271463"/>
            <a:ext cx="250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0" name="Rectangle 22"/>
          <p:cNvSpPr>
            <a:spLocks noChangeArrowheads="1"/>
          </p:cNvSpPr>
          <p:nvPr/>
        </p:nvSpPr>
        <p:spPr bwMode="auto">
          <a:xfrm>
            <a:off x="1331913" y="1588"/>
            <a:ext cx="1012825" cy="234950"/>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1" name="Freeform 23"/>
          <p:cNvSpPr>
            <a:spLocks/>
          </p:cNvSpPr>
          <p:nvPr/>
        </p:nvSpPr>
        <p:spPr bwMode="auto">
          <a:xfrm>
            <a:off x="2365375" y="4541838"/>
            <a:ext cx="1009650" cy="1033462"/>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72" name="Rectangle 24"/>
          <p:cNvSpPr>
            <a:spLocks noChangeArrowheads="1"/>
          </p:cNvSpPr>
          <p:nvPr/>
        </p:nvSpPr>
        <p:spPr bwMode="auto">
          <a:xfrm>
            <a:off x="285750" y="243522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3" name="Rectangle 25"/>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anose="02020603050405020304" pitchFamily="18" charset="0"/>
              </a:defRPr>
            </a:lvl1pPr>
          </a:lstStyle>
          <a:p>
            <a:pPr lvl="0"/>
            <a:r>
              <a:rPr lang="en-US" altLang="zh-CN" noProof="0" smtClean="0"/>
              <a:t>Click to edit Master subtitle style</a:t>
            </a:r>
          </a:p>
        </p:txBody>
      </p:sp>
      <p:sp>
        <p:nvSpPr>
          <p:cNvPr id="2074" name="Rectangle 26"/>
          <p:cNvSpPr>
            <a:spLocks noGrp="1" noChangeArrowheads="1"/>
          </p:cNvSpPr>
          <p:nvPr>
            <p:ph type="dt" sz="half" idx="2"/>
          </p:nvPr>
        </p:nvSpPr>
        <p:spPr>
          <a:xfrm>
            <a:off x="457200" y="6407150"/>
            <a:ext cx="2133600" cy="314325"/>
          </a:xfrm>
        </p:spPr>
        <p:txBody>
          <a:bodyPr/>
          <a:lstStyle>
            <a:lvl1pPr>
              <a:defRPr/>
            </a:lvl1pPr>
          </a:lstStyle>
          <a:p>
            <a:endParaRPr lang="en-US" altLang="zh-CN"/>
          </a:p>
        </p:txBody>
      </p:sp>
      <p:sp>
        <p:nvSpPr>
          <p:cNvPr id="2075" name="Rectangle 27"/>
          <p:cNvSpPr>
            <a:spLocks noGrp="1" noChangeArrowheads="1"/>
          </p:cNvSpPr>
          <p:nvPr>
            <p:ph type="ftr" sz="quarter" idx="3"/>
          </p:nvPr>
        </p:nvSpPr>
        <p:spPr>
          <a:xfrm>
            <a:off x="3124200" y="6407150"/>
            <a:ext cx="2895600" cy="314325"/>
          </a:xfrm>
        </p:spPr>
        <p:txBody>
          <a:bodyPr/>
          <a:lstStyle>
            <a:lvl1pPr>
              <a:defRPr/>
            </a:lvl1pPr>
          </a:lstStyle>
          <a:p>
            <a:endParaRPr lang="en-US" altLang="zh-CN"/>
          </a:p>
        </p:txBody>
      </p:sp>
      <p:sp>
        <p:nvSpPr>
          <p:cNvPr id="2076" name="Rectangle 28"/>
          <p:cNvSpPr>
            <a:spLocks noGrp="1" noChangeArrowheads="1"/>
          </p:cNvSpPr>
          <p:nvPr>
            <p:ph type="sldNum" sz="quarter" idx="4"/>
          </p:nvPr>
        </p:nvSpPr>
        <p:spPr>
          <a:xfrm>
            <a:off x="6553200" y="6407150"/>
            <a:ext cx="2133600" cy="314325"/>
          </a:xfrm>
        </p:spPr>
        <p:txBody>
          <a:bodyPr/>
          <a:lstStyle>
            <a:lvl1pPr>
              <a:defRPr/>
            </a:lvl1pPr>
          </a:lstStyle>
          <a:p>
            <a:fld id="{8368D30A-23FA-4992-A3D4-4E1C3333617A}" type="slidenum">
              <a:rPr lang="en-US" altLang="zh-CN"/>
              <a:pPr/>
              <a:t>‹#›</a:t>
            </a:fld>
            <a:endParaRPr lang="en-US" altLang="zh-CN"/>
          </a:p>
        </p:txBody>
      </p:sp>
      <p:sp>
        <p:nvSpPr>
          <p:cNvPr id="2077" name="Text Box 29"/>
          <p:cNvSpPr txBox="1">
            <a:spLocks noChangeArrowheads="1"/>
          </p:cNvSpPr>
          <p:nvPr/>
        </p:nvSpPr>
        <p:spPr bwMode="auto">
          <a:xfrm>
            <a:off x="333375" y="4714875"/>
            <a:ext cx="13033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a:latin typeface="Arial Black" panose="020B0A04020102020204" pitchFamily="34" charset="0"/>
                <a:ea typeface="宋体" panose="02010600030101010101" pitchFamily="2" charset="-122"/>
              </a:rPr>
              <a:t>L/O/G/O</a:t>
            </a:r>
          </a:p>
        </p:txBody>
      </p:sp>
      <p:grpSp>
        <p:nvGrpSpPr>
          <p:cNvPr id="2078" name="Group 30"/>
          <p:cNvGrpSpPr>
            <a:grpSpLocks/>
          </p:cNvGrpSpPr>
          <p:nvPr/>
        </p:nvGrpSpPr>
        <p:grpSpPr bwMode="auto">
          <a:xfrm>
            <a:off x="8077200" y="0"/>
            <a:ext cx="1076325" cy="6858000"/>
            <a:chOff x="0" y="0"/>
            <a:chExt cx="678" cy="4320"/>
          </a:xfrm>
        </p:grpSpPr>
        <p:sp>
          <p:nvSpPr>
            <p:cNvPr id="2079" name="Freeform 31"/>
            <p:cNvSpPr>
              <a:spLocks/>
            </p:cNvSpPr>
            <p:nvPr userDrawn="1"/>
          </p:nvSpPr>
          <p:spPr bwMode="auto">
            <a:xfrm>
              <a:off x="0"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80" name="Freeform 32"/>
            <p:cNvSpPr>
              <a:spLocks/>
            </p:cNvSpPr>
            <p:nvPr userDrawn="1"/>
          </p:nvSpPr>
          <p:spPr bwMode="auto">
            <a:xfrm>
              <a:off x="514"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081" name="Rectangle 33"/>
          <p:cNvSpPr>
            <a:spLocks noChangeArrowheads="1"/>
          </p:cNvSpPr>
          <p:nvPr/>
        </p:nvSpPr>
        <p:spPr bwMode="auto">
          <a:xfrm>
            <a:off x="5495925" y="1333500"/>
            <a:ext cx="660400"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Line 34"/>
          <p:cNvSpPr>
            <a:spLocks noChangeShapeType="1"/>
          </p:cNvSpPr>
          <p:nvPr/>
        </p:nvSpPr>
        <p:spPr bwMode="auto">
          <a:xfrm>
            <a:off x="5480050" y="1588"/>
            <a:ext cx="0" cy="42386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83" name="Rectangle 35"/>
          <p:cNvSpPr>
            <a:spLocks noChangeArrowheads="1"/>
          </p:cNvSpPr>
          <p:nvPr/>
        </p:nvSpPr>
        <p:spPr bwMode="auto">
          <a:xfrm>
            <a:off x="4457700" y="349567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36"/>
          <p:cNvSpPr>
            <a:spLocks noGrp="1" noChangeArrowheads="1"/>
          </p:cNvSpPr>
          <p:nvPr>
            <p:ph type="ctrTitle"/>
          </p:nvPr>
        </p:nvSpPr>
        <p:spPr>
          <a:xfrm>
            <a:off x="333375" y="1884363"/>
            <a:ext cx="82296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800"/>
            </a:lvl1pPr>
          </a:lstStyle>
          <a:p>
            <a:pPr lvl="0"/>
            <a:r>
              <a:rPr lang="en-US" altLang="zh-CN" noProof="0" smtClean="0"/>
              <a:t>Click to edit Master title style</a:t>
            </a:r>
          </a:p>
        </p:txBody>
      </p:sp>
      <p:pic>
        <p:nvPicPr>
          <p:cNvPr id="2085" name="Picture 37" descr="water"/>
          <p:cNvPicPr>
            <a:picLocks noChangeAspect="1" noChangeArrowheads="1"/>
          </p:cNvPicPr>
          <p:nvPr/>
        </p:nvPicPr>
        <p:blipFill>
          <a:blip r:embed="rId2">
            <a:extLst>
              <a:ext uri="{28A0092B-C50C-407E-A947-70E740481C1C}">
                <a14:useLocalDpi xmlns:a14="http://schemas.microsoft.com/office/drawing/2010/main" val="0"/>
              </a:ext>
            </a:extLst>
          </a:blip>
          <a:srcRect l="22409" t="16374" b="27486"/>
          <a:stretch>
            <a:fillRect/>
          </a:stretch>
        </p:blipFill>
        <p:spPr bwMode="auto">
          <a:xfrm rot="393398">
            <a:off x="2667000" y="609600"/>
            <a:ext cx="2663825"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758880B1-B8AD-4982-8F09-EA0D265F01DF}" type="slidenum">
              <a:rPr lang="zh-CN" altLang="en-US"/>
              <a:pPr/>
              <a:t>‹#›</a:t>
            </a:fld>
            <a:endParaRPr lang="en-US"/>
          </a:p>
        </p:txBody>
      </p:sp>
    </p:spTree>
    <p:extLst>
      <p:ext uri="{BB962C8B-B14F-4D97-AF65-F5344CB8AC3E}">
        <p14:creationId xmlns:p14="http://schemas.microsoft.com/office/powerpoint/2010/main" val="422203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25438"/>
            <a:ext cx="2057400" cy="5800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25438"/>
            <a:ext cx="6019800" cy="5800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1AB715E0-B2F7-4827-97B9-B4F7929657F7}" type="slidenum">
              <a:rPr lang="zh-CN" altLang="en-US"/>
              <a:pPr/>
              <a:t>‹#›</a:t>
            </a:fld>
            <a:endParaRPr lang="en-US"/>
          </a:p>
        </p:txBody>
      </p:sp>
    </p:spTree>
    <p:extLst>
      <p:ext uri="{BB962C8B-B14F-4D97-AF65-F5344CB8AC3E}">
        <p14:creationId xmlns:p14="http://schemas.microsoft.com/office/powerpoint/2010/main" val="1132933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C84FA46D-F602-45A6-BC08-628EC7EC70C0}" type="slidenum">
              <a:rPr lang="zh-CN" altLang="en-US"/>
              <a:pPr/>
              <a:t>‹#›</a:t>
            </a:fld>
            <a:endParaRPr lang="en-US"/>
          </a:p>
        </p:txBody>
      </p:sp>
    </p:spTree>
    <p:extLst>
      <p:ext uri="{BB962C8B-B14F-4D97-AF65-F5344CB8AC3E}">
        <p14:creationId xmlns:p14="http://schemas.microsoft.com/office/powerpoint/2010/main" val="74536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82296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 y="3938588"/>
            <a:ext cx="82296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21E77A0B-CE75-46D4-883E-45ED625D9E31}" type="slidenum">
              <a:rPr lang="zh-CN" altLang="en-US"/>
              <a:pPr/>
              <a:t>‹#›</a:t>
            </a:fld>
            <a:endParaRPr lang="en-US"/>
          </a:p>
        </p:txBody>
      </p:sp>
    </p:spTree>
    <p:extLst>
      <p:ext uri="{BB962C8B-B14F-4D97-AF65-F5344CB8AC3E}">
        <p14:creationId xmlns:p14="http://schemas.microsoft.com/office/powerpoint/2010/main" val="2377497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525963"/>
          </a:xfrm>
        </p:spPr>
        <p:txBody>
          <a:bodyPr/>
          <a:lstStyle/>
          <a:p>
            <a:endParaRPr lang="zh-CN" altLang="en-US"/>
          </a:p>
        </p:txBody>
      </p:sp>
      <p:sp>
        <p:nvSpPr>
          <p:cNvPr id="4" name="日期占位符 3"/>
          <p:cNvSpPr>
            <a:spLocks noGrp="1"/>
          </p:cNvSpPr>
          <p:nvPr>
            <p:ph type="dt" sz="half" idx="10"/>
          </p:nvPr>
        </p:nvSpPr>
        <p:spPr>
          <a:xfrm>
            <a:off x="457200" y="6245225"/>
            <a:ext cx="2133600" cy="476250"/>
          </a:xfrm>
        </p:spPr>
        <p:txBody>
          <a:bodyPr/>
          <a:lstStyle>
            <a:lvl1pPr>
              <a:defRPr/>
            </a:lvl1pPr>
          </a:lstStyle>
          <a:p>
            <a:endParaRPr lang="en-US"/>
          </a:p>
        </p:txBody>
      </p:sp>
      <p:sp>
        <p:nvSpPr>
          <p:cNvPr id="5" name="页脚占位符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灯片编号占位符 5"/>
          <p:cNvSpPr>
            <a:spLocks noGrp="1"/>
          </p:cNvSpPr>
          <p:nvPr>
            <p:ph type="sldNum" sz="quarter" idx="12"/>
          </p:nvPr>
        </p:nvSpPr>
        <p:spPr>
          <a:xfrm>
            <a:off x="6553200" y="6245225"/>
            <a:ext cx="2133600" cy="476250"/>
          </a:xfrm>
        </p:spPr>
        <p:txBody>
          <a:bodyPr/>
          <a:lstStyle>
            <a:lvl1pPr>
              <a:defRPr/>
            </a:lvl1pPr>
          </a:lstStyle>
          <a:p>
            <a:fld id="{FB386ED0-EE2E-4E20-8E6A-2D50E2739124}" type="slidenum">
              <a:rPr lang="zh-CN" altLang="en-US"/>
              <a:pPr/>
              <a:t>‹#›</a:t>
            </a:fld>
            <a:endParaRPr lang="en-US"/>
          </a:p>
        </p:txBody>
      </p:sp>
    </p:spTree>
    <p:extLst>
      <p:ext uri="{BB962C8B-B14F-4D97-AF65-F5344CB8AC3E}">
        <p14:creationId xmlns:p14="http://schemas.microsoft.com/office/powerpoint/2010/main" val="69705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4647470-B98E-48DA-9C17-5D45B2D42CD7}"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F1DEE819-BC33-43F8-BD76-79D942F3722B}"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13012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03EFA85-2AA2-4BFC-B46E-2398D009F8BD}"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FE5D37B-6828-4374-B536-9E48C83C62A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925261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76110181-E52A-425F-A74B-2F7598D0B274}"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11E0BD62-37D5-4587-A386-82C8BA8803E5}"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58502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DB5D28D0-15BB-4630-96B6-9B603D997400}"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222E6B7F-AA62-48BA-AA1F-94E6E42F3F6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048075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rtlCol="0"/>
          <a:lstStyle>
            <a:lvl1pPr>
              <a:defRPr>
                <a:solidFill>
                  <a:schemeClr val="tx1">
                    <a:tint val="75000"/>
                  </a:schemeClr>
                </a:solidFill>
              </a:defRPr>
            </a:lvl1pPr>
          </a:lstStyle>
          <a:p>
            <a:pPr>
              <a:defRPr/>
            </a:pPr>
            <a:fld id="{DDB24142-0FDA-4705-8138-3F5A251D665E}"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rtlCol="0"/>
          <a:lstStyle>
            <a:lvl1pPr>
              <a:defRPr>
                <a:solidFill>
                  <a:schemeClr val="tx1">
                    <a:tint val="75000"/>
                  </a:schemeClr>
                </a:solidFill>
              </a:defRPr>
            </a:lvl1pPr>
          </a:lstStyle>
          <a:p>
            <a:pPr>
              <a:defRPr/>
            </a:pPr>
            <a:fld id="{ED5D77BD-A277-41F7-ADA7-CF4FC31E4917}"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37533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8B369F19-9EBC-4ED8-B33D-7DB6CF7998EE}" type="slidenum">
              <a:rPr lang="zh-CN" altLang="en-US"/>
              <a:pPr/>
              <a:t>‹#›</a:t>
            </a:fld>
            <a:endParaRPr lang="en-US"/>
          </a:p>
        </p:txBody>
      </p:sp>
    </p:spTree>
    <p:extLst>
      <p:ext uri="{BB962C8B-B14F-4D97-AF65-F5344CB8AC3E}">
        <p14:creationId xmlns:p14="http://schemas.microsoft.com/office/powerpoint/2010/main" val="10474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rtlCol="0"/>
          <a:lstStyle>
            <a:lvl1pPr>
              <a:defRPr>
                <a:solidFill>
                  <a:schemeClr val="tx1">
                    <a:tint val="75000"/>
                  </a:schemeClr>
                </a:solidFill>
              </a:defRPr>
            </a:lvl1pPr>
          </a:lstStyle>
          <a:p>
            <a:pPr>
              <a:defRPr/>
            </a:pPr>
            <a:fld id="{F5278F58-9878-4304-8BCB-EA6A8FECDDB3}"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rtlCol="0"/>
          <a:lstStyle>
            <a:lvl1pPr>
              <a:defRPr>
                <a:solidFill>
                  <a:schemeClr val="tx1">
                    <a:tint val="75000"/>
                  </a:schemeClr>
                </a:solidFill>
              </a:defRPr>
            </a:lvl1pPr>
          </a:lstStyle>
          <a:p>
            <a:pPr>
              <a:defRPr/>
            </a:pPr>
            <a:fld id="{EF7F1052-6709-49EE-966F-1222A108DA1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9049638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schemeClr val="tx1">
                    <a:tint val="75000"/>
                  </a:schemeClr>
                </a:solidFill>
              </a:defRPr>
            </a:lvl1pPr>
          </a:lstStyle>
          <a:p>
            <a:pPr>
              <a:defRPr/>
            </a:pPr>
            <a:fld id="{B5228070-9A98-436D-92EC-80F2A94038ED}"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rtlCol="0"/>
          <a:lstStyle>
            <a:lvl1pPr>
              <a:defRPr>
                <a:solidFill>
                  <a:schemeClr val="tx1">
                    <a:tint val="75000"/>
                  </a:schemeClr>
                </a:solidFill>
              </a:defRPr>
            </a:lvl1pPr>
          </a:lstStyle>
          <a:p>
            <a:pPr>
              <a:defRPr/>
            </a:pPr>
            <a:fld id="{5B8D4FC0-8B17-4EDA-BCC5-ADFF6424E15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950658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3CF820AE-05CD-4129-9F7E-9ADFDCE555B3}"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C9B0944-035C-432E-999E-E60D2AFFEAF3}"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6752955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A95207AF-8261-4B9B-A7E4-B2C4C4C6F9E3}"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54AC2D5-6714-4644-931E-8DE7A2AD4126}"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8460247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1FFD24F8-E6E1-489D-AEB1-91713C53BC60}"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52FDFF3D-12F1-4B16-B359-9C78505D0D22}"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6915507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3E41400C-D6A7-46ED-90A5-18273B93B3D3}" type="datetimeFigureOut">
              <a:rPr lang="zh-CN" altLang="en-US">
                <a:solidFill>
                  <a:prstClr val="black">
                    <a:tint val="75000"/>
                  </a:prstClr>
                </a:solidFill>
              </a:rPr>
              <a:pPr>
                <a:defRPr/>
              </a:pPr>
              <a:t>2019/3/24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A3A5A04-3C73-48EB-94D3-2E370F1EE349}"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1037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00D1A16D-C9A0-4E48-BFB8-3F26BF235EBD}" type="slidenum">
              <a:rPr lang="zh-CN" altLang="en-US"/>
              <a:pPr/>
              <a:t>‹#›</a:t>
            </a:fld>
            <a:endParaRPr lang="en-US"/>
          </a:p>
        </p:txBody>
      </p:sp>
    </p:spTree>
    <p:extLst>
      <p:ext uri="{BB962C8B-B14F-4D97-AF65-F5344CB8AC3E}">
        <p14:creationId xmlns:p14="http://schemas.microsoft.com/office/powerpoint/2010/main" val="359572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046C223-FFD2-4CD3-8C2E-E4EED158E2C4}" type="slidenum">
              <a:rPr lang="zh-CN" altLang="en-US"/>
              <a:pPr/>
              <a:t>‹#›</a:t>
            </a:fld>
            <a:endParaRPr lang="en-US"/>
          </a:p>
        </p:txBody>
      </p:sp>
    </p:spTree>
    <p:extLst>
      <p:ext uri="{BB962C8B-B14F-4D97-AF65-F5344CB8AC3E}">
        <p14:creationId xmlns:p14="http://schemas.microsoft.com/office/powerpoint/2010/main" val="353948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p>
        </p:txBody>
      </p:sp>
      <p:sp>
        <p:nvSpPr>
          <p:cNvPr id="8" name="页脚占位符 7"/>
          <p:cNvSpPr>
            <a:spLocks noGrp="1"/>
          </p:cNvSpPr>
          <p:nvPr>
            <p:ph type="ftr" sz="quarter" idx="11"/>
          </p:nvPr>
        </p:nvSpPr>
        <p:spPr/>
        <p:txBody>
          <a:bodyPr/>
          <a:lstStyle>
            <a:lvl1pPr>
              <a:defRPr/>
            </a:lvl1pPr>
          </a:lstStyle>
          <a:p>
            <a:endParaRPr lang="en-US"/>
          </a:p>
        </p:txBody>
      </p:sp>
      <p:sp>
        <p:nvSpPr>
          <p:cNvPr id="9" name="灯片编号占位符 8"/>
          <p:cNvSpPr>
            <a:spLocks noGrp="1"/>
          </p:cNvSpPr>
          <p:nvPr>
            <p:ph type="sldNum" sz="quarter" idx="12"/>
          </p:nvPr>
        </p:nvSpPr>
        <p:spPr/>
        <p:txBody>
          <a:bodyPr/>
          <a:lstStyle>
            <a:lvl1pPr>
              <a:defRPr/>
            </a:lvl1pPr>
          </a:lstStyle>
          <a:p>
            <a:fld id="{380FBCFA-ABC3-4BE0-BBD7-EC8DC594FBE1}" type="slidenum">
              <a:rPr lang="zh-CN" altLang="en-US"/>
              <a:pPr/>
              <a:t>‹#›</a:t>
            </a:fld>
            <a:endParaRPr lang="en-US"/>
          </a:p>
        </p:txBody>
      </p:sp>
    </p:spTree>
    <p:extLst>
      <p:ext uri="{BB962C8B-B14F-4D97-AF65-F5344CB8AC3E}">
        <p14:creationId xmlns:p14="http://schemas.microsoft.com/office/powerpoint/2010/main" val="314632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p>
        </p:txBody>
      </p:sp>
      <p:sp>
        <p:nvSpPr>
          <p:cNvPr id="4" name="页脚占位符 3"/>
          <p:cNvSpPr>
            <a:spLocks noGrp="1"/>
          </p:cNvSpPr>
          <p:nvPr>
            <p:ph type="ftr" sz="quarter" idx="11"/>
          </p:nvPr>
        </p:nvSpPr>
        <p:spPr/>
        <p:txBody>
          <a:bodyPr/>
          <a:lstStyle>
            <a:lvl1pPr>
              <a:defRPr/>
            </a:lvl1pPr>
          </a:lstStyle>
          <a:p>
            <a:endParaRPr lang="en-US"/>
          </a:p>
        </p:txBody>
      </p:sp>
      <p:sp>
        <p:nvSpPr>
          <p:cNvPr id="5" name="灯片编号占位符 4"/>
          <p:cNvSpPr>
            <a:spLocks noGrp="1"/>
          </p:cNvSpPr>
          <p:nvPr>
            <p:ph type="sldNum" sz="quarter" idx="12"/>
          </p:nvPr>
        </p:nvSpPr>
        <p:spPr/>
        <p:txBody>
          <a:bodyPr/>
          <a:lstStyle>
            <a:lvl1pPr>
              <a:defRPr/>
            </a:lvl1pPr>
          </a:lstStyle>
          <a:p>
            <a:fld id="{BEAC439F-944B-4511-A3C3-3A0DAAF5BFCE}" type="slidenum">
              <a:rPr lang="zh-CN" altLang="en-US"/>
              <a:pPr/>
              <a:t>‹#›</a:t>
            </a:fld>
            <a:endParaRPr lang="en-US"/>
          </a:p>
        </p:txBody>
      </p:sp>
    </p:spTree>
    <p:extLst>
      <p:ext uri="{BB962C8B-B14F-4D97-AF65-F5344CB8AC3E}">
        <p14:creationId xmlns:p14="http://schemas.microsoft.com/office/powerpoint/2010/main" val="275830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p>
        </p:txBody>
      </p:sp>
      <p:sp>
        <p:nvSpPr>
          <p:cNvPr id="3" name="页脚占位符 2"/>
          <p:cNvSpPr>
            <a:spLocks noGrp="1"/>
          </p:cNvSpPr>
          <p:nvPr>
            <p:ph type="ftr" sz="quarter" idx="11"/>
          </p:nvPr>
        </p:nvSpPr>
        <p:spPr/>
        <p:txBody>
          <a:bodyPr/>
          <a:lstStyle>
            <a:lvl1pPr>
              <a:defRPr/>
            </a:lvl1pPr>
          </a:lstStyle>
          <a:p>
            <a:endParaRPr lang="en-US"/>
          </a:p>
        </p:txBody>
      </p:sp>
      <p:sp>
        <p:nvSpPr>
          <p:cNvPr id="4" name="灯片编号占位符 3"/>
          <p:cNvSpPr>
            <a:spLocks noGrp="1"/>
          </p:cNvSpPr>
          <p:nvPr>
            <p:ph type="sldNum" sz="quarter" idx="12"/>
          </p:nvPr>
        </p:nvSpPr>
        <p:spPr/>
        <p:txBody>
          <a:bodyPr/>
          <a:lstStyle>
            <a:lvl1pPr>
              <a:defRPr/>
            </a:lvl1pPr>
          </a:lstStyle>
          <a:p>
            <a:fld id="{9E241A04-ED9A-41ED-8A09-487477639CF0}" type="slidenum">
              <a:rPr lang="zh-CN" altLang="en-US"/>
              <a:pPr/>
              <a:t>‹#›</a:t>
            </a:fld>
            <a:endParaRPr lang="en-US"/>
          </a:p>
        </p:txBody>
      </p:sp>
    </p:spTree>
    <p:extLst>
      <p:ext uri="{BB962C8B-B14F-4D97-AF65-F5344CB8AC3E}">
        <p14:creationId xmlns:p14="http://schemas.microsoft.com/office/powerpoint/2010/main" val="380259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847EAD5-093A-4CFC-BA1C-2A0545307FEB}" type="slidenum">
              <a:rPr lang="zh-CN" altLang="en-US"/>
              <a:pPr/>
              <a:t>‹#›</a:t>
            </a:fld>
            <a:endParaRPr lang="en-US"/>
          </a:p>
        </p:txBody>
      </p:sp>
    </p:spTree>
    <p:extLst>
      <p:ext uri="{BB962C8B-B14F-4D97-AF65-F5344CB8AC3E}">
        <p14:creationId xmlns:p14="http://schemas.microsoft.com/office/powerpoint/2010/main" val="410352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4D9D27B4-4E5D-46F9-A2EE-9FD71E003DC2}" type="slidenum">
              <a:rPr lang="zh-CN" altLang="en-US"/>
              <a:pPr/>
              <a:t>‹#›</a:t>
            </a:fld>
            <a:endParaRPr lang="en-US"/>
          </a:p>
        </p:txBody>
      </p:sp>
    </p:spTree>
    <p:extLst>
      <p:ext uri="{BB962C8B-B14F-4D97-AF65-F5344CB8AC3E}">
        <p14:creationId xmlns:p14="http://schemas.microsoft.com/office/powerpoint/2010/main" val="7061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a:off x="-7938" y="-7938"/>
            <a:ext cx="9155113" cy="6870701"/>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7" name="Freeform 3"/>
          <p:cNvSpPr>
            <a:spLocks/>
          </p:cNvSpPr>
          <p:nvPr/>
        </p:nvSpPr>
        <p:spPr bwMode="auto">
          <a:xfrm>
            <a:off x="-3175" y="5500688"/>
            <a:ext cx="1439863" cy="135890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8" name="Line 4"/>
          <p:cNvSpPr>
            <a:spLocks noChangeShapeType="1"/>
          </p:cNvSpPr>
          <p:nvPr/>
        </p:nvSpPr>
        <p:spPr bwMode="auto">
          <a:xfrm>
            <a:off x="527050" y="0"/>
            <a:ext cx="0" cy="59102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29" name="Line 5"/>
          <p:cNvSpPr>
            <a:spLocks noChangeShapeType="1"/>
          </p:cNvSpPr>
          <p:nvPr/>
        </p:nvSpPr>
        <p:spPr bwMode="auto">
          <a:xfrm>
            <a:off x="1677988" y="0"/>
            <a:ext cx="0" cy="68326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0" name="Line 6"/>
          <p:cNvSpPr>
            <a:spLocks noChangeShapeType="1"/>
          </p:cNvSpPr>
          <p:nvPr/>
        </p:nvSpPr>
        <p:spPr bwMode="auto">
          <a:xfrm>
            <a:off x="2830513" y="0"/>
            <a:ext cx="0" cy="68611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1" name="Line 7"/>
          <p:cNvSpPr>
            <a:spLocks noChangeShapeType="1"/>
          </p:cNvSpPr>
          <p:nvPr/>
        </p:nvSpPr>
        <p:spPr bwMode="auto">
          <a:xfrm>
            <a:off x="3983038" y="0"/>
            <a:ext cx="0" cy="68754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2" name="Line 8"/>
          <p:cNvSpPr>
            <a:spLocks noChangeShapeType="1"/>
          </p:cNvSpPr>
          <p:nvPr/>
        </p:nvSpPr>
        <p:spPr bwMode="auto">
          <a:xfrm>
            <a:off x="5133975" y="388938"/>
            <a:ext cx="0" cy="6486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3" name="Line 9"/>
          <p:cNvSpPr>
            <a:spLocks noChangeShapeType="1"/>
          </p:cNvSpPr>
          <p:nvPr/>
        </p:nvSpPr>
        <p:spPr bwMode="auto">
          <a:xfrm>
            <a:off x="6286500" y="619125"/>
            <a:ext cx="0" cy="6256338"/>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4" name="Line 10"/>
          <p:cNvSpPr>
            <a:spLocks noChangeShapeType="1"/>
          </p:cNvSpPr>
          <p:nvPr/>
        </p:nvSpPr>
        <p:spPr bwMode="auto">
          <a:xfrm>
            <a:off x="7439025" y="773113"/>
            <a:ext cx="0" cy="6102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5" name="Line 11"/>
          <p:cNvSpPr>
            <a:spLocks noChangeShapeType="1"/>
          </p:cNvSpPr>
          <p:nvPr/>
        </p:nvSpPr>
        <p:spPr bwMode="auto">
          <a:xfrm>
            <a:off x="8591550" y="900113"/>
            <a:ext cx="0" cy="5975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6" name="Line 12"/>
          <p:cNvSpPr>
            <a:spLocks noChangeShapeType="1"/>
          </p:cNvSpPr>
          <p:nvPr/>
        </p:nvSpPr>
        <p:spPr bwMode="auto">
          <a:xfrm rot="5400000">
            <a:off x="2595563" y="-2176463"/>
            <a:ext cx="0" cy="51911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7" name="Line 13"/>
          <p:cNvSpPr>
            <a:spLocks noChangeShapeType="1"/>
          </p:cNvSpPr>
          <p:nvPr/>
        </p:nvSpPr>
        <p:spPr bwMode="auto">
          <a:xfrm rot="5400000">
            <a:off x="4578350" y="-303688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8" name="Line 14"/>
          <p:cNvSpPr>
            <a:spLocks noChangeShapeType="1"/>
          </p:cNvSpPr>
          <p:nvPr/>
        </p:nvSpPr>
        <p:spPr bwMode="auto">
          <a:xfrm rot="5400000">
            <a:off x="4578350" y="-191293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9" name="Line 15"/>
          <p:cNvSpPr>
            <a:spLocks noChangeShapeType="1"/>
          </p:cNvSpPr>
          <p:nvPr/>
        </p:nvSpPr>
        <p:spPr bwMode="auto">
          <a:xfrm rot="5400000">
            <a:off x="4579938" y="-788988"/>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0" name="Line 16"/>
          <p:cNvSpPr>
            <a:spLocks noChangeShapeType="1"/>
          </p:cNvSpPr>
          <p:nvPr/>
        </p:nvSpPr>
        <p:spPr bwMode="auto">
          <a:xfrm rot="5400000">
            <a:off x="4579938" y="334962"/>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1" name="Line 17"/>
          <p:cNvSpPr>
            <a:spLocks noChangeShapeType="1"/>
          </p:cNvSpPr>
          <p:nvPr/>
        </p:nvSpPr>
        <p:spPr bwMode="auto">
          <a:xfrm rot="5400000">
            <a:off x="4905376" y="1824037"/>
            <a:ext cx="0" cy="84232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2" name="Rectangle 18"/>
          <p:cNvSpPr>
            <a:spLocks noChangeArrowheads="1"/>
          </p:cNvSpPr>
          <p:nvPr/>
        </p:nvSpPr>
        <p:spPr bwMode="auto">
          <a:xfrm>
            <a:off x="4005263" y="2692400"/>
            <a:ext cx="1128712" cy="1079500"/>
          </a:xfrm>
          <a:prstGeom prst="rect">
            <a:avLst/>
          </a:prstGeom>
          <a:solidFill>
            <a:srgbClr val="FFFFFF">
              <a:alpha val="25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3" name="Rectangle 19"/>
          <p:cNvSpPr>
            <a:spLocks noChangeArrowheads="1"/>
          </p:cNvSpPr>
          <p:nvPr/>
        </p:nvSpPr>
        <p:spPr bwMode="auto">
          <a:xfrm>
            <a:off x="7459663" y="4937125"/>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4" name="Rectangle 20"/>
          <p:cNvSpPr>
            <a:spLocks noChangeArrowheads="1"/>
          </p:cNvSpPr>
          <p:nvPr/>
        </p:nvSpPr>
        <p:spPr bwMode="auto">
          <a:xfrm>
            <a:off x="549275" y="3808413"/>
            <a:ext cx="1128713" cy="1079500"/>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5" name="Rectangle 21"/>
          <p:cNvSpPr>
            <a:spLocks noChangeArrowheads="1"/>
          </p:cNvSpPr>
          <p:nvPr/>
        </p:nvSpPr>
        <p:spPr bwMode="auto">
          <a:xfrm>
            <a:off x="6307138" y="6064250"/>
            <a:ext cx="1128712" cy="796925"/>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6" name="Rectangle 22"/>
          <p:cNvSpPr>
            <a:spLocks noChangeArrowheads="1"/>
          </p:cNvSpPr>
          <p:nvPr/>
        </p:nvSpPr>
        <p:spPr bwMode="auto">
          <a:xfrm>
            <a:off x="2846388" y="0"/>
            <a:ext cx="1128712" cy="404813"/>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7" name="Rectangle 23"/>
          <p:cNvSpPr>
            <a:spLocks noChangeArrowheads="1"/>
          </p:cNvSpPr>
          <p:nvPr/>
        </p:nvSpPr>
        <p:spPr bwMode="auto">
          <a:xfrm>
            <a:off x="2852738" y="493871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8" name="Rectangle 24"/>
          <p:cNvSpPr>
            <a:spLocks noChangeArrowheads="1"/>
          </p:cNvSpPr>
          <p:nvPr/>
        </p:nvSpPr>
        <p:spPr bwMode="auto">
          <a:xfrm>
            <a:off x="6300788" y="156686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9" name="Rectangle 2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50" name="Rectangle 2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anose="02010600030101010101" pitchFamily="2" charset="-122"/>
              </a:defRPr>
            </a:lvl1pPr>
          </a:lstStyle>
          <a:p>
            <a:endParaRPr lang="en-US"/>
          </a:p>
        </p:txBody>
      </p:sp>
      <p:sp>
        <p:nvSpPr>
          <p:cNvPr id="1051" name="Rectangle 2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anose="02010600030101010101" pitchFamily="2" charset="-122"/>
              </a:defRPr>
            </a:lvl1pPr>
          </a:lstStyle>
          <a:p>
            <a:endParaRPr lang="en-US"/>
          </a:p>
        </p:txBody>
      </p:sp>
      <p:sp>
        <p:nvSpPr>
          <p:cNvPr id="1052" name="Rectangle 2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anose="02010600030101010101" pitchFamily="2" charset="-122"/>
              </a:defRPr>
            </a:lvl1pPr>
          </a:lstStyle>
          <a:p>
            <a:fld id="{2BC5698D-E368-408B-932E-8121033A991A}" type="slidenum">
              <a:rPr lang="zh-CN" altLang="en-US"/>
              <a:pPr/>
              <a:t>‹#›</a:t>
            </a:fld>
            <a:endParaRPr lang="en-US"/>
          </a:p>
        </p:txBody>
      </p:sp>
      <p:sp>
        <p:nvSpPr>
          <p:cNvPr id="1053" name="Freeform 29"/>
          <p:cNvSpPr>
            <a:spLocks/>
          </p:cNvSpPr>
          <p:nvPr/>
        </p:nvSpPr>
        <p:spPr bwMode="auto">
          <a:xfrm>
            <a:off x="4041775" y="0"/>
            <a:ext cx="5105400" cy="73977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54" name="Rectangle 30"/>
          <p:cNvSpPr>
            <a:spLocks noGrp="1" noChangeArrowheads="1"/>
          </p:cNvSpPr>
          <p:nvPr>
            <p:ph type="title"/>
          </p:nvPr>
        </p:nvSpPr>
        <p:spPr bwMode="auto">
          <a:xfrm>
            <a:off x="457200" y="325438"/>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pic>
        <p:nvPicPr>
          <p:cNvPr id="1055" name="Picture 31" descr="water"/>
          <p:cNvPicPr>
            <a:picLocks noChangeAspect="1" noChangeArrowheads="1"/>
          </p:cNvPicPr>
          <p:nvPr/>
        </p:nvPicPr>
        <p:blipFill>
          <a:blip r:embed="rId16">
            <a:extLst>
              <a:ext uri="{28A0092B-C50C-407E-A947-70E740481C1C}">
                <a14:useLocalDpi xmlns:a14="http://schemas.microsoft.com/office/drawing/2010/main" val="0"/>
              </a:ext>
            </a:extLst>
          </a:blip>
          <a:srcRect l="22409" t="16374" b="27486"/>
          <a:stretch>
            <a:fillRect/>
          </a:stretch>
        </p:blipFill>
        <p:spPr bwMode="auto">
          <a:xfrm rot="786797">
            <a:off x="6629400" y="-379413"/>
            <a:ext cx="2417763" cy="199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pic>
        <p:nvPicPr>
          <p:cNvPr id="1056" name="Picture 32" descr="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rot="20740733" flipH="1">
            <a:off x="49213" y="5726113"/>
            <a:ext cx="122396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fontAlgn="base">
        <a:spcBef>
          <a:spcPct val="0"/>
        </a:spcBef>
        <a:spcAft>
          <a:spcPct val="0"/>
        </a:spcAft>
        <a:defRPr sz="4400" b="1" kern="1200">
          <a:solidFill>
            <a:schemeClr val="tx2"/>
          </a:solidFill>
          <a:latin typeface="+mj-lt"/>
          <a:ea typeface="+mj-ea"/>
          <a:cs typeface="+mj-cs"/>
        </a:defRPr>
      </a:lvl1pPr>
      <a:lvl2pPr algn="l" rtl="0" fontAlgn="base">
        <a:spcBef>
          <a:spcPct val="0"/>
        </a:spcBef>
        <a:spcAft>
          <a:spcPct val="0"/>
        </a:spcAft>
        <a:defRPr sz="4400" b="1">
          <a:solidFill>
            <a:schemeClr val="tx2"/>
          </a:solidFill>
          <a:latin typeface="Arial" panose="020B0604020202020204" pitchFamily="34" charset="0"/>
        </a:defRPr>
      </a:lvl2pPr>
      <a:lvl3pPr algn="l" rtl="0" fontAlgn="base">
        <a:spcBef>
          <a:spcPct val="0"/>
        </a:spcBef>
        <a:spcAft>
          <a:spcPct val="0"/>
        </a:spcAft>
        <a:defRPr sz="4400" b="1">
          <a:solidFill>
            <a:schemeClr val="tx2"/>
          </a:solidFill>
          <a:latin typeface="Arial" panose="020B0604020202020204" pitchFamily="34" charset="0"/>
        </a:defRPr>
      </a:lvl3pPr>
      <a:lvl4pPr algn="l" rtl="0" fontAlgn="base">
        <a:spcBef>
          <a:spcPct val="0"/>
        </a:spcBef>
        <a:spcAft>
          <a:spcPct val="0"/>
        </a:spcAft>
        <a:defRPr sz="4400" b="1">
          <a:solidFill>
            <a:schemeClr val="tx2"/>
          </a:solidFill>
          <a:latin typeface="Arial" panose="020B0604020202020204" pitchFamily="34" charset="0"/>
        </a:defRPr>
      </a:lvl4pPr>
      <a:lvl5pPr algn="l" rtl="0" fontAlgn="base">
        <a:spcBef>
          <a:spcPct val="0"/>
        </a:spcBef>
        <a:spcAft>
          <a:spcPct val="0"/>
        </a:spcAft>
        <a:defRPr sz="4400" b="1">
          <a:solidFill>
            <a:schemeClr val="tx2"/>
          </a:solidFill>
          <a:latin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Date Placeholder 3"/>
          <p:cNvSpPr>
            <a:spLocks noGrp="1"/>
          </p:cNvSpPr>
          <p:nvPr>
            <p:ph type="dt" sz="half" idx="2"/>
          </p:nvPr>
        </p:nvSpPr>
        <p:spPr>
          <a:xfrm>
            <a:off x="628650" y="6356351"/>
            <a:ext cx="20574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pPr eaLnBrk="0" hangingPunct="0">
              <a:buFontTx/>
              <a:buNone/>
            </a:pPr>
            <a:endParaRPr lang="en-US" altLang="zh-CN" smtClean="0"/>
          </a:p>
        </p:txBody>
      </p:sp>
      <p:sp>
        <p:nvSpPr>
          <p:cNvPr id="5" name="Footer Placeholder 4"/>
          <p:cNvSpPr>
            <a:spLocks noGrp="1"/>
          </p:cNvSpPr>
          <p:nvPr>
            <p:ph type="ftr" sz="quarter" idx="3"/>
          </p:nvPr>
        </p:nvSpPr>
        <p:spPr>
          <a:xfrm>
            <a:off x="3028950" y="6356351"/>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pPr eaLnBrk="0" hangingPunct="0">
              <a:buFontTx/>
              <a:buNone/>
            </a:pPr>
            <a:endParaRPr lang="en-US" altLang="zh-CN" smtClean="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eaLnBrk="0" hangingPunct="0">
              <a:buFontTx/>
              <a:buNone/>
            </a:pPr>
            <a:fld id="{051DAF38-F529-45A9-B550-C61ECA1CA526}" type="slidenum">
              <a:rPr lang="zh-CN" altLang="en-US" smtClean="0"/>
              <a:pPr eaLnBrk="0" hangingPunct="0">
                <a:buFontTx/>
                <a:buNone/>
              </a:pPr>
              <a:t>‹#›</a:t>
            </a:fld>
            <a:endParaRPr lang="en-US" altLang="zh-CN" smtClean="0"/>
          </a:p>
        </p:txBody>
      </p:sp>
    </p:spTree>
    <p:extLst>
      <p:ext uri="{BB962C8B-B14F-4D97-AF65-F5344CB8AC3E}">
        <p14:creationId xmlns:p14="http://schemas.microsoft.com/office/powerpoint/2010/main" val="65048922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fontAlgn="base">
        <a:lnSpc>
          <a:spcPct val="90000"/>
        </a:lnSpc>
        <a:spcBef>
          <a:spcPct val="0"/>
        </a:spcBef>
        <a:spcAft>
          <a:spcPct val="0"/>
        </a:spcAft>
        <a:defRPr sz="3300" kern="1200">
          <a:solidFill>
            <a:schemeClr val="tx1"/>
          </a:solidFill>
          <a:latin typeface="+mj-lt"/>
          <a:ea typeface="+mj-ea"/>
          <a:cs typeface="+mj-cs"/>
        </a:defRPr>
      </a:lvl1pPr>
      <a:lvl2pPr algn="l" rtl="0" fontAlgn="base">
        <a:lnSpc>
          <a:spcPct val="90000"/>
        </a:lnSpc>
        <a:spcBef>
          <a:spcPct val="0"/>
        </a:spcBef>
        <a:spcAft>
          <a:spcPct val="0"/>
        </a:spcAft>
        <a:defRPr sz="3300">
          <a:solidFill>
            <a:schemeClr val="tx1"/>
          </a:solidFill>
          <a:latin typeface="Calibri Light" panose="020F0302020204030204" pitchFamily="34" charset="0"/>
        </a:defRPr>
      </a:lvl2pPr>
      <a:lvl3pPr algn="l" rtl="0" fontAlgn="base">
        <a:lnSpc>
          <a:spcPct val="90000"/>
        </a:lnSpc>
        <a:spcBef>
          <a:spcPct val="0"/>
        </a:spcBef>
        <a:spcAft>
          <a:spcPct val="0"/>
        </a:spcAft>
        <a:defRPr sz="3300">
          <a:solidFill>
            <a:schemeClr val="tx1"/>
          </a:solidFill>
          <a:latin typeface="Calibri Light" panose="020F0302020204030204" pitchFamily="34" charset="0"/>
        </a:defRPr>
      </a:lvl3pPr>
      <a:lvl4pPr algn="l" rtl="0" fontAlgn="base">
        <a:lnSpc>
          <a:spcPct val="90000"/>
        </a:lnSpc>
        <a:spcBef>
          <a:spcPct val="0"/>
        </a:spcBef>
        <a:spcAft>
          <a:spcPct val="0"/>
        </a:spcAft>
        <a:defRPr sz="3300">
          <a:solidFill>
            <a:schemeClr val="tx1"/>
          </a:solidFill>
          <a:latin typeface="Calibri Light" panose="020F0302020204030204" pitchFamily="34" charset="0"/>
        </a:defRPr>
      </a:lvl4pPr>
      <a:lvl5pPr algn="l" rtl="0" fontAlgn="base">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fontAlgn="base">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组合 5"/>
          <p:cNvGrpSpPr>
            <a:grpSpLocks/>
          </p:cNvGrpSpPr>
          <p:nvPr/>
        </p:nvGrpSpPr>
        <p:grpSpPr bwMode="auto">
          <a:xfrm>
            <a:off x="850106" y="4477941"/>
            <a:ext cx="7443788" cy="1264444"/>
            <a:chOff x="-521126" y="5188515"/>
            <a:chExt cx="13234253" cy="2247231"/>
          </a:xfrm>
        </p:grpSpPr>
        <p:sp>
          <p:nvSpPr>
            <p:cNvPr id="52" name="直角三角形 51"/>
            <p:cNvSpPr/>
            <p:nvPr/>
          </p:nvSpPr>
          <p:spPr>
            <a:xfrm rot="17414761">
              <a:off x="5520392" y="4652803"/>
              <a:ext cx="886619" cy="1958042"/>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nvGrpSpPr>
            <p:cNvPr id="28695" name="组合 4"/>
            <p:cNvGrpSpPr>
              <a:grpSpLocks/>
            </p:cNvGrpSpPr>
            <p:nvPr/>
          </p:nvGrpSpPr>
          <p:grpSpPr bwMode="auto">
            <a:xfrm>
              <a:off x="-521126" y="5329852"/>
              <a:ext cx="13234253" cy="2105894"/>
              <a:chOff x="-521126" y="5215054"/>
              <a:chExt cx="13234253" cy="2105894"/>
            </a:xfrm>
          </p:grpSpPr>
          <p:sp>
            <p:nvSpPr>
              <p:cNvPr id="3" name="直角三角形 2"/>
              <p:cNvSpPr/>
              <p:nvPr/>
            </p:nvSpPr>
            <p:spPr>
              <a:xfrm rot="16607411">
                <a:off x="104519" y="5586500"/>
                <a:ext cx="708871" cy="1960160"/>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1" name="直角三角形 20"/>
              <p:cNvSpPr/>
              <p:nvPr/>
            </p:nvSpPr>
            <p:spPr>
              <a:xfrm rot="6295915">
                <a:off x="1209521" y="5800221"/>
                <a:ext cx="886620" cy="1960160"/>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2" name="直角三角形 21"/>
              <p:cNvSpPr/>
              <p:nvPr/>
            </p:nvSpPr>
            <p:spPr>
              <a:xfrm rot="6993227">
                <a:off x="2170500" y="617275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3" name="直角三角形 22"/>
              <p:cNvSpPr/>
              <p:nvPr/>
            </p:nvSpPr>
            <p:spPr>
              <a:xfrm rot="5816697">
                <a:off x="2761089" y="6109269"/>
                <a:ext cx="615767" cy="1367455"/>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5" name="直角三角形 24"/>
              <p:cNvSpPr/>
              <p:nvPr/>
            </p:nvSpPr>
            <p:spPr>
              <a:xfrm rot="196375">
                <a:off x="3124009" y="5215491"/>
                <a:ext cx="925044"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6" name="直角三角形 25"/>
              <p:cNvSpPr/>
              <p:nvPr/>
            </p:nvSpPr>
            <p:spPr>
              <a:xfrm rot="3862274">
                <a:off x="4368802"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7" name="直角三角形 26"/>
              <p:cNvSpPr/>
              <p:nvPr/>
            </p:nvSpPr>
            <p:spPr>
              <a:xfrm rot="3862274">
                <a:off x="5805053" y="5688105"/>
                <a:ext cx="622115"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8" name="直角三角形 27"/>
              <p:cNvSpPr/>
              <p:nvPr/>
            </p:nvSpPr>
            <p:spPr>
              <a:xfrm rot="18517945">
                <a:off x="3446982" y="5245819"/>
                <a:ext cx="886620" cy="1960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9" name="直角三角形 28"/>
              <p:cNvSpPr/>
              <p:nvPr/>
            </p:nvSpPr>
            <p:spPr>
              <a:xfrm rot="6993227">
                <a:off x="4857783" y="6173809"/>
                <a:ext cx="613651" cy="136745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2" name="直角三角形 31"/>
              <p:cNvSpPr/>
              <p:nvPr/>
            </p:nvSpPr>
            <p:spPr>
              <a:xfrm rot="3862274">
                <a:off x="7056083"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3" name="直角三角形 32"/>
              <p:cNvSpPr/>
              <p:nvPr/>
            </p:nvSpPr>
            <p:spPr>
              <a:xfrm rot="3862274">
                <a:off x="8492334"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4" name="直角三角形 33"/>
              <p:cNvSpPr/>
              <p:nvPr/>
            </p:nvSpPr>
            <p:spPr>
              <a:xfrm rot="6915801">
                <a:off x="5535150" y="5915612"/>
                <a:ext cx="560750" cy="1581253"/>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5" name="直角三角形 34"/>
              <p:cNvSpPr/>
              <p:nvPr/>
            </p:nvSpPr>
            <p:spPr>
              <a:xfrm rot="6993227">
                <a:off x="7055058" y="6230942"/>
                <a:ext cx="810443" cy="1369571"/>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7" name="直角三角形 36"/>
              <p:cNvSpPr/>
              <p:nvPr/>
            </p:nvSpPr>
            <p:spPr>
              <a:xfrm rot="196375">
                <a:off x="7757692" y="5215491"/>
                <a:ext cx="925042"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8" name="直角三角形 37"/>
              <p:cNvSpPr/>
              <p:nvPr/>
            </p:nvSpPr>
            <p:spPr>
              <a:xfrm rot="3862274">
                <a:off x="9003542"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0" name="直角三角形 39"/>
              <p:cNvSpPr/>
              <p:nvPr/>
            </p:nvSpPr>
            <p:spPr>
              <a:xfrm rot="17414761">
                <a:off x="7346134" y="5245819"/>
                <a:ext cx="886620" cy="1960160"/>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1" name="直角三角形 40"/>
              <p:cNvSpPr/>
              <p:nvPr/>
            </p:nvSpPr>
            <p:spPr>
              <a:xfrm rot="6993227">
                <a:off x="8757991" y="6172751"/>
                <a:ext cx="613651" cy="1369571"/>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3" name="等腰三角形 42"/>
              <p:cNvSpPr/>
              <p:nvPr/>
            </p:nvSpPr>
            <p:spPr>
              <a:xfrm rot="8075762">
                <a:off x="10123326" y="6170653"/>
                <a:ext cx="598839" cy="1270082"/>
              </a:xfrm>
              <a:prstGeom prs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7" name="直角三角形 46"/>
              <p:cNvSpPr/>
              <p:nvPr/>
            </p:nvSpPr>
            <p:spPr>
              <a:xfrm rot="6993227">
                <a:off x="8771753" y="5699815"/>
                <a:ext cx="615766"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8" name="等腰三角形 47"/>
              <p:cNvSpPr/>
              <p:nvPr/>
            </p:nvSpPr>
            <p:spPr>
              <a:xfrm rot="18825959">
                <a:off x="9141133" y="5586607"/>
                <a:ext cx="613651" cy="1369572"/>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3" name="直角三角形 52"/>
              <p:cNvSpPr/>
              <p:nvPr/>
            </p:nvSpPr>
            <p:spPr>
              <a:xfrm rot="6993227">
                <a:off x="7120645" y="5392990"/>
                <a:ext cx="615767"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4" name="直角三角形 53"/>
              <p:cNvSpPr/>
              <p:nvPr/>
            </p:nvSpPr>
            <p:spPr>
              <a:xfrm rot="19585717">
                <a:off x="7463455" y="5240884"/>
                <a:ext cx="615990" cy="1369076"/>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9" name="直角三角形 58"/>
              <p:cNvSpPr/>
              <p:nvPr/>
            </p:nvSpPr>
            <p:spPr>
              <a:xfrm rot="6993227">
                <a:off x="5001724" y="5392992"/>
                <a:ext cx="615767"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0" name="直角三角形 59"/>
              <p:cNvSpPr/>
              <p:nvPr/>
            </p:nvSpPr>
            <p:spPr>
              <a:xfrm rot="1963095">
                <a:off x="5636655" y="5283204"/>
                <a:ext cx="613873" cy="1369076"/>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2" name="直角三角形 61"/>
              <p:cNvSpPr/>
              <p:nvPr/>
            </p:nvSpPr>
            <p:spPr>
              <a:xfrm rot="3862274">
                <a:off x="7192617" y="5401457"/>
                <a:ext cx="622115" cy="1363221"/>
              </a:xfrm>
              <a:prstGeom prst="rtTriangle">
                <a:avLst/>
              </a:prstGeom>
              <a:solidFill>
                <a:srgbClr val="00FF8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3" name="直角三角形 62"/>
              <p:cNvSpPr/>
              <p:nvPr/>
            </p:nvSpPr>
            <p:spPr>
              <a:xfrm rot="6520830">
                <a:off x="9411026" y="5820359"/>
                <a:ext cx="619998" cy="1767530"/>
              </a:xfrm>
              <a:prstGeom prst="r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5" name="直角三角形 64"/>
              <p:cNvSpPr/>
              <p:nvPr/>
            </p:nvSpPr>
            <p:spPr>
              <a:xfrm rot="6993227">
                <a:off x="2839410" y="5656438"/>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6" name="直角三角形 65"/>
              <p:cNvSpPr/>
              <p:nvPr/>
            </p:nvSpPr>
            <p:spPr>
              <a:xfrm rot="1963095">
                <a:off x="3557954" y="5255697"/>
                <a:ext cx="615989" cy="1369075"/>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7" name="等腰三角形 66"/>
              <p:cNvSpPr/>
              <p:nvPr/>
            </p:nvSpPr>
            <p:spPr>
              <a:xfrm rot="6417494">
                <a:off x="4067213" y="5423601"/>
                <a:ext cx="924707" cy="1765414"/>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8" name="直角三角形 67"/>
              <p:cNvSpPr/>
              <p:nvPr/>
            </p:nvSpPr>
            <p:spPr>
              <a:xfrm rot="5194327">
                <a:off x="4999587" y="5179244"/>
                <a:ext cx="490920" cy="1511397"/>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9" name="直角三角形 68"/>
              <p:cNvSpPr/>
              <p:nvPr/>
            </p:nvSpPr>
            <p:spPr>
              <a:xfrm rot="3862274">
                <a:off x="6618964" y="5242679"/>
                <a:ext cx="619999"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0" name="等腰三角形 69"/>
              <p:cNvSpPr/>
              <p:nvPr/>
            </p:nvSpPr>
            <p:spPr>
              <a:xfrm rot="17414761">
                <a:off x="6010403" y="5353736"/>
                <a:ext cx="730033" cy="1960160"/>
              </a:xfrm>
              <a:prstGeom prs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1" name="直角三角形 70"/>
              <p:cNvSpPr/>
              <p:nvPr/>
            </p:nvSpPr>
            <p:spPr>
              <a:xfrm rot="4711096">
                <a:off x="1577795" y="571357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2" name="直角三角形 71"/>
              <p:cNvSpPr/>
              <p:nvPr/>
            </p:nvSpPr>
            <p:spPr>
              <a:xfrm rot="6044113">
                <a:off x="2227654" y="5851112"/>
                <a:ext cx="613651" cy="1369572"/>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4" name="直角三角形 73"/>
              <p:cNvSpPr/>
              <p:nvPr/>
            </p:nvSpPr>
            <p:spPr>
              <a:xfrm rot="14806364">
                <a:off x="3385547" y="5186606"/>
                <a:ext cx="622115" cy="1767530"/>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5" name="等腰三角形 74"/>
              <p:cNvSpPr/>
              <p:nvPr/>
            </p:nvSpPr>
            <p:spPr>
              <a:xfrm rot="3862274">
                <a:off x="4963593" y="5539006"/>
                <a:ext cx="450715" cy="1323001"/>
              </a:xfrm>
              <a:prstGeom prs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6" name="直角三角形 75"/>
              <p:cNvSpPr/>
              <p:nvPr/>
            </p:nvSpPr>
            <p:spPr>
              <a:xfrm rot="17414761">
                <a:off x="11556372" y="5865957"/>
                <a:ext cx="433787" cy="1193877"/>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7" name="直角三角形 76"/>
              <p:cNvSpPr/>
              <p:nvPr/>
            </p:nvSpPr>
            <p:spPr>
              <a:xfrm rot="17749571">
                <a:off x="10652587" y="5516707"/>
                <a:ext cx="924707" cy="1765414"/>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8" name="等腰三角形 77"/>
              <p:cNvSpPr/>
              <p:nvPr/>
            </p:nvSpPr>
            <p:spPr>
              <a:xfrm rot="3862274">
                <a:off x="10218587" y="5984403"/>
                <a:ext cx="622115" cy="1479645"/>
              </a:xfrm>
              <a:prstGeom prst="triangle">
                <a:avLst/>
              </a:pr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9" name="直角三角形 78"/>
              <p:cNvSpPr/>
              <p:nvPr/>
            </p:nvSpPr>
            <p:spPr>
              <a:xfrm rot="7497355">
                <a:off x="11519362" y="6097559"/>
                <a:ext cx="619999" cy="1767530"/>
              </a:xfrm>
              <a:prstGeom prst="rtTriangle">
                <a:avLst/>
              </a:prstGeom>
              <a:solidFill>
                <a:srgbClr val="1E0A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0" name="等腰三角形 79"/>
              <p:cNvSpPr/>
              <p:nvPr/>
            </p:nvSpPr>
            <p:spPr>
              <a:xfrm rot="17414761">
                <a:off x="11266356" y="6225681"/>
                <a:ext cx="351262" cy="1200228"/>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grpSp>
      <p:sp>
        <p:nvSpPr>
          <p:cNvPr id="4" name="文本框 3"/>
          <p:cNvSpPr txBox="1"/>
          <p:nvPr/>
        </p:nvSpPr>
        <p:spPr>
          <a:xfrm>
            <a:off x="2657518" y="2711728"/>
            <a:ext cx="3888496" cy="1200329"/>
          </a:xfrm>
          <a:prstGeom prst="rect">
            <a:avLst/>
          </a:prstGeom>
          <a:noFill/>
        </p:spPr>
        <p:txBody>
          <a:bodyPr wrap="square">
            <a:spAutoFit/>
          </a:bodyPr>
          <a:lstStyle/>
          <a:p>
            <a:pPr algn="ctr" fontAlgn="auto">
              <a:spcBef>
                <a:spcPts val="0"/>
              </a:spcBef>
              <a:spcAft>
                <a:spcPts val="0"/>
              </a:spcAft>
              <a:defRPr/>
            </a:pPr>
            <a:r>
              <a:rPr lang="en-US" altLang="zh-CN" sz="7200" dirty="0">
                <a:solidFill>
                  <a:prstClr val="black"/>
                </a:solidFill>
                <a:latin typeface="黑体" panose="02010609060101010101" pitchFamily="49" charset="-122"/>
                <a:ea typeface="黑体" panose="02010609060101010101" pitchFamily="49" charset="-122"/>
              </a:rPr>
              <a:t>IT </a:t>
            </a:r>
            <a:r>
              <a:rPr lang="zh-CN" altLang="en-US" sz="7200" dirty="0">
                <a:solidFill>
                  <a:prstClr val="black"/>
                </a:solidFill>
                <a:latin typeface="黑体" panose="02010609060101010101" pitchFamily="49" charset="-122"/>
                <a:ea typeface="黑体" panose="02010609060101010101" pitchFamily="49" charset="-122"/>
              </a:rPr>
              <a:t>概 论</a:t>
            </a:r>
          </a:p>
        </p:txBody>
      </p:sp>
      <p:sp>
        <p:nvSpPr>
          <p:cNvPr id="81" name="直角三角形 80"/>
          <p:cNvSpPr/>
          <p:nvPr/>
        </p:nvSpPr>
        <p:spPr>
          <a:xfrm rot="10016549">
            <a:off x="4385073" y="3470673"/>
            <a:ext cx="102394" cy="230981"/>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2" name="直角三角形 60"/>
          <p:cNvSpPr/>
          <p:nvPr/>
        </p:nvSpPr>
        <p:spPr>
          <a:xfrm rot="13704391">
            <a:off x="5160169" y="3346847"/>
            <a:ext cx="101204" cy="351234"/>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8" name="直角三角形 57"/>
          <p:cNvSpPr/>
          <p:nvPr/>
        </p:nvSpPr>
        <p:spPr>
          <a:xfrm rot="17325050">
            <a:off x="4495800" y="4140994"/>
            <a:ext cx="152400" cy="347663"/>
          </a:xfrm>
          <a:prstGeom prst="r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1" name="直角三角形 60"/>
          <p:cNvSpPr/>
          <p:nvPr/>
        </p:nvSpPr>
        <p:spPr>
          <a:xfrm rot="13511413">
            <a:off x="4978003" y="3820716"/>
            <a:ext cx="109538" cy="35718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4" name="直角三角形 60"/>
          <p:cNvSpPr/>
          <p:nvPr/>
        </p:nvSpPr>
        <p:spPr>
          <a:xfrm rot="8538311">
            <a:off x="4917282" y="3106341"/>
            <a:ext cx="26194" cy="28336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3" name="直角三角形 82"/>
          <p:cNvSpPr/>
          <p:nvPr/>
        </p:nvSpPr>
        <p:spPr>
          <a:xfrm rot="14289551">
            <a:off x="5214938" y="4202907"/>
            <a:ext cx="127397" cy="28932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4" name="等腰三角形 83"/>
          <p:cNvSpPr/>
          <p:nvPr/>
        </p:nvSpPr>
        <p:spPr>
          <a:xfrm rot="10281164">
            <a:off x="3748088" y="4186238"/>
            <a:ext cx="191691" cy="436960"/>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5" name="直角三角形 60"/>
          <p:cNvSpPr/>
          <p:nvPr/>
        </p:nvSpPr>
        <p:spPr>
          <a:xfrm rot="13511413">
            <a:off x="4424958" y="3787974"/>
            <a:ext cx="89297" cy="34766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278172 w 278172"/>
              <a:gd name="connsiteY0" fmla="*/ 1076386 h 1076386"/>
              <a:gd name="connsiteX1" fmla="*/ 278172 w 278172"/>
              <a:gd name="connsiteY1" fmla="*/ 0 h 1076386"/>
              <a:gd name="connsiteX2" fmla="*/ 1 w 278172"/>
              <a:gd name="connsiteY2" fmla="*/ 211147 h 1076386"/>
              <a:gd name="connsiteX3" fmla="*/ 278172 w 278172"/>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78172" h="1076386">
                <a:moveTo>
                  <a:pt x="278172" y="1076386"/>
                </a:moveTo>
                <a:lnTo>
                  <a:pt x="278172" y="0"/>
                </a:lnTo>
                <a:lnTo>
                  <a:pt x="1" y="211147"/>
                </a:lnTo>
                <a:lnTo>
                  <a:pt x="278172" y="1076386"/>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3" name="直角三角形 60"/>
          <p:cNvSpPr/>
          <p:nvPr/>
        </p:nvSpPr>
        <p:spPr>
          <a:xfrm rot="3548410">
            <a:off x="4801196" y="2442568"/>
            <a:ext cx="7739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7" name="直角三角形 86"/>
          <p:cNvSpPr/>
          <p:nvPr/>
        </p:nvSpPr>
        <p:spPr>
          <a:xfrm rot="13904884">
            <a:off x="4265414" y="2887862"/>
            <a:ext cx="66675" cy="151209"/>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8" name="直角三角形 60"/>
          <p:cNvSpPr/>
          <p:nvPr/>
        </p:nvSpPr>
        <p:spPr>
          <a:xfrm rot="13704391">
            <a:off x="4642248" y="2110979"/>
            <a:ext cx="67865" cy="229790"/>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1" name="直角三角形 60"/>
          <p:cNvSpPr/>
          <p:nvPr/>
        </p:nvSpPr>
        <p:spPr>
          <a:xfrm rot="10110494">
            <a:off x="3924300" y="3512344"/>
            <a:ext cx="103585" cy="34051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6" name="直角三角形 60"/>
          <p:cNvSpPr/>
          <p:nvPr/>
        </p:nvSpPr>
        <p:spPr>
          <a:xfrm rot="13511413">
            <a:off x="4575572" y="1790700"/>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2" name="直角三角形 91"/>
          <p:cNvSpPr/>
          <p:nvPr/>
        </p:nvSpPr>
        <p:spPr>
          <a:xfrm rot="13904884">
            <a:off x="4377333" y="2443758"/>
            <a:ext cx="60722" cy="152400"/>
          </a:xfrm>
          <a:custGeom>
            <a:avLst/>
            <a:gdLst>
              <a:gd name="connsiteX0" fmla="*/ 0 w 118333"/>
              <a:gd name="connsiteY0" fmla="*/ 269196 h 269196"/>
              <a:gd name="connsiteX1" fmla="*/ 0 w 118333"/>
              <a:gd name="connsiteY1" fmla="*/ 0 h 269196"/>
              <a:gd name="connsiteX2" fmla="*/ 118333 w 118333"/>
              <a:gd name="connsiteY2" fmla="*/ 269196 h 269196"/>
              <a:gd name="connsiteX3" fmla="*/ 0 w 118333"/>
              <a:gd name="connsiteY3" fmla="*/ 269196 h 269196"/>
              <a:gd name="connsiteX0" fmla="*/ 0 w 108370"/>
              <a:gd name="connsiteY0" fmla="*/ 269196 h 269196"/>
              <a:gd name="connsiteX1" fmla="*/ 0 w 108370"/>
              <a:gd name="connsiteY1" fmla="*/ 0 h 269196"/>
              <a:gd name="connsiteX2" fmla="*/ 108370 w 108370"/>
              <a:gd name="connsiteY2" fmla="*/ 227985 h 269196"/>
              <a:gd name="connsiteX3" fmla="*/ 0 w 108370"/>
              <a:gd name="connsiteY3" fmla="*/ 269196 h 269196"/>
            </a:gdLst>
            <a:ahLst/>
            <a:cxnLst>
              <a:cxn ang="0">
                <a:pos x="connsiteX0" y="connsiteY0"/>
              </a:cxn>
              <a:cxn ang="0">
                <a:pos x="connsiteX1" y="connsiteY1"/>
              </a:cxn>
              <a:cxn ang="0">
                <a:pos x="connsiteX2" y="connsiteY2"/>
              </a:cxn>
              <a:cxn ang="0">
                <a:pos x="connsiteX3" y="connsiteY3"/>
              </a:cxn>
            </a:cxnLst>
            <a:rect l="l" t="t" r="r" b="b"/>
            <a:pathLst>
              <a:path w="108370" h="269196">
                <a:moveTo>
                  <a:pt x="0" y="269196"/>
                </a:moveTo>
                <a:lnTo>
                  <a:pt x="0" y="0"/>
                </a:lnTo>
                <a:lnTo>
                  <a:pt x="108370" y="227985"/>
                </a:lnTo>
                <a:lnTo>
                  <a:pt x="0" y="269196"/>
                </a:lnTo>
                <a:close/>
              </a:path>
            </a:pathLst>
          </a:cu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0" name="直角三角形 60"/>
          <p:cNvSpPr/>
          <p:nvPr/>
        </p:nvSpPr>
        <p:spPr>
          <a:xfrm rot="13511413">
            <a:off x="4461272" y="-470297"/>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3" name="直角三角形 60"/>
          <p:cNvSpPr/>
          <p:nvPr/>
        </p:nvSpPr>
        <p:spPr>
          <a:xfrm rot="3548410">
            <a:off x="4673204" y="-450056"/>
            <a:ext cx="7620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4" name="直角三角形 60"/>
          <p:cNvSpPr/>
          <p:nvPr/>
        </p:nvSpPr>
        <p:spPr>
          <a:xfrm rot="8538311">
            <a:off x="-340519" y="2556273"/>
            <a:ext cx="54769" cy="28217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 name="connsiteX0" fmla="*/ 0 w 542575"/>
              <a:gd name="connsiteY0" fmla="*/ 874681 h 874681"/>
              <a:gd name="connsiteX1" fmla="*/ 105739 w 542575"/>
              <a:gd name="connsiteY1" fmla="*/ 0 h 874681"/>
              <a:gd name="connsiteX2" fmla="*/ 542574 w 542575"/>
              <a:gd name="connsiteY2" fmla="*/ 674653 h 874681"/>
              <a:gd name="connsiteX3" fmla="*/ 0 w 542575"/>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542575" h="874681">
                <a:moveTo>
                  <a:pt x="0" y="874681"/>
                </a:moveTo>
                <a:lnTo>
                  <a:pt x="105739" y="0"/>
                </a:lnTo>
                <a:lnTo>
                  <a:pt x="542574" y="67465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5" name="直角三角形 94"/>
          <p:cNvSpPr/>
          <p:nvPr/>
        </p:nvSpPr>
        <p:spPr>
          <a:xfrm rot="13904884">
            <a:off x="9235084" y="2887862"/>
            <a:ext cx="66675" cy="151209"/>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Tree>
    <p:extLst>
      <p:ext uri="{BB962C8B-B14F-4D97-AF65-F5344CB8AC3E}">
        <p14:creationId xmlns:p14="http://schemas.microsoft.com/office/powerpoint/2010/main" val="967581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fill="hold" nodeType="withEffect">
                                  <p:stCondLst>
                                    <p:cond delay="0"/>
                                  </p:stCondLst>
                                  <p:childTnLst>
                                    <p:animMotion origin="layout" path="M -4.16667E-7 4.07407E-6 L -4.16667E-7 0.45324 " pathEditMode="relative" rAng="0" ptsTypes="AA">
                                      <p:cBhvr>
                                        <p:cTn id="6" dur="1250" fill="hold"/>
                                        <p:tgtEl>
                                          <p:spTgt spid="90"/>
                                        </p:tgtEl>
                                        <p:attrNameLst>
                                          <p:attrName>ppt_x</p:attrName>
                                          <p:attrName>ppt_y</p:attrName>
                                        </p:attrNameLst>
                                      </p:cBhvr>
                                      <p:rCtr x="0" y="22662"/>
                                    </p:animMotion>
                                  </p:childTnLst>
                                </p:cTn>
                              </p:par>
                              <p:par>
                                <p:cTn id="7" presetID="8" presetClass="emph" presetSubtype="0" fill="hold" nodeType="withEffect">
                                  <p:stCondLst>
                                    <p:cond delay="0"/>
                                  </p:stCondLst>
                                  <p:childTnLst>
                                    <p:animRot by="21600000">
                                      <p:cBhvr>
                                        <p:cTn id="8" dur="1250" fill="hold"/>
                                        <p:tgtEl>
                                          <p:spTgt spid="90"/>
                                        </p:tgtEl>
                                        <p:attrNameLst>
                                          <p:attrName>r</p:attrName>
                                        </p:attrNameLst>
                                      </p:cBhvr>
                                    </p:animRot>
                                  </p:childTnLst>
                                </p:cTn>
                              </p:par>
                            </p:childTnLst>
                          </p:cTn>
                        </p:par>
                        <p:par>
                          <p:cTn id="9" fill="hold" nodeType="afterGroup">
                            <p:stCondLst>
                              <p:cond delay="1250"/>
                            </p:stCondLst>
                            <p:childTnLst>
                              <p:par>
                                <p:cTn id="10" presetID="1" presetClass="exit" presetSubtype="0" fill="hold" nodeType="afterEffect">
                                  <p:stCondLst>
                                    <p:cond delay="0"/>
                                  </p:stCondLst>
                                  <p:childTnLst>
                                    <p:set>
                                      <p:cBhvr>
                                        <p:cTn id="11" dur="1" fill="hold">
                                          <p:stCondLst>
                                            <p:cond delay="0"/>
                                          </p:stCondLst>
                                        </p:cTn>
                                        <p:tgtEl>
                                          <p:spTgt spid="90"/>
                                        </p:tgtEl>
                                        <p:attrNameLst>
                                          <p:attrName>style.visibility</p:attrName>
                                        </p:attrNameLst>
                                      </p:cBhvr>
                                      <p:to>
                                        <p:strVal val="hidden"/>
                                      </p:to>
                                    </p:set>
                                  </p:childTnLst>
                                </p:cTn>
                              </p:par>
                              <p:par>
                                <p:cTn id="12" presetID="3" presetClass="emph" presetSubtype="2" fill="hold" grpId="0" nodeType="withEffect">
                                  <p:stCondLst>
                                    <p:cond delay="0"/>
                                  </p:stCondLst>
                                  <p:childTnLst>
                                    <p:animClr clrSpc="rgb" dir="cw">
                                      <p:cBhvr override="childStyle">
                                        <p:cTn id="13" dur="10" fill="hold"/>
                                        <p:tgtEl>
                                          <p:spTgt spid="4"/>
                                        </p:tgtEl>
                                        <p:attrNameLst>
                                          <p:attrName>style.color</p:attrName>
                                        </p:attrNameLst>
                                      </p:cBhvr>
                                      <p:to>
                                        <a:srgbClr val="FF354A"/>
                                      </p:to>
                                    </p:animClr>
                                  </p:childTnLst>
                                </p:cTn>
                              </p:par>
                            </p:childTnLst>
                          </p:cTn>
                        </p:par>
                        <p:par>
                          <p:cTn id="14" fill="hold" nodeType="afterGroup">
                            <p:stCondLst>
                              <p:cond delay="1260"/>
                            </p:stCondLst>
                            <p:childTnLst>
                              <p:par>
                                <p:cTn id="15" presetID="42" presetClass="path" presetSubtype="0" fill="hold" nodeType="afterEffect">
                                  <p:stCondLst>
                                    <p:cond delay="0"/>
                                  </p:stCondLst>
                                  <p:childTnLst>
                                    <p:animMotion origin="layout" path="M -4.16667E-7 4.07407E-6 L -4.16667E-7 0.45324 " pathEditMode="relative" rAng="0" ptsTypes="AA">
                                      <p:cBhvr>
                                        <p:cTn id="16" dur="1250" fill="hold"/>
                                        <p:tgtEl>
                                          <p:spTgt spid="93"/>
                                        </p:tgtEl>
                                        <p:attrNameLst>
                                          <p:attrName>ppt_x</p:attrName>
                                          <p:attrName>ppt_y</p:attrName>
                                        </p:attrNameLst>
                                      </p:cBhvr>
                                      <p:rCtr x="0" y="22662"/>
                                    </p:animMotion>
                                  </p:childTnLst>
                                </p:cTn>
                              </p:par>
                              <p:par>
                                <p:cTn id="17" presetID="8" presetClass="emph" presetSubtype="0" fill="hold" nodeType="withEffect">
                                  <p:stCondLst>
                                    <p:cond delay="0"/>
                                  </p:stCondLst>
                                  <p:childTnLst>
                                    <p:animRot by="21600000">
                                      <p:cBhvr>
                                        <p:cTn id="18" dur="1250" fill="hold"/>
                                        <p:tgtEl>
                                          <p:spTgt spid="93"/>
                                        </p:tgtEl>
                                        <p:attrNameLst>
                                          <p:attrName>r</p:attrName>
                                        </p:attrNameLst>
                                      </p:cBhvr>
                                    </p:animRot>
                                  </p:childTnLst>
                                </p:cTn>
                              </p:par>
                            </p:childTnLst>
                          </p:cTn>
                        </p:par>
                        <p:par>
                          <p:cTn id="19" fill="hold" nodeType="afterGroup">
                            <p:stCondLst>
                              <p:cond delay="2510"/>
                            </p:stCondLst>
                            <p:childTnLst>
                              <p:par>
                                <p:cTn id="20" presetID="1" presetClass="exit" presetSubtype="0" fill="hold" nodeType="afterEffect">
                                  <p:stCondLst>
                                    <p:cond delay="0"/>
                                  </p:stCondLst>
                                  <p:childTnLst>
                                    <p:set>
                                      <p:cBhvr>
                                        <p:cTn id="21" dur="1" fill="hold">
                                          <p:stCondLst>
                                            <p:cond delay="0"/>
                                          </p:stCondLst>
                                        </p:cTn>
                                        <p:tgtEl>
                                          <p:spTgt spid="93"/>
                                        </p:tgtEl>
                                        <p:attrNameLst>
                                          <p:attrName>style.visibility</p:attrName>
                                        </p:attrNameLst>
                                      </p:cBhvr>
                                      <p:to>
                                        <p:strVal val="hidden"/>
                                      </p:to>
                                    </p:set>
                                  </p:childTnLst>
                                </p:cTn>
                              </p:par>
                              <p:par>
                                <p:cTn id="22" presetID="3" presetClass="emph" presetSubtype="2" fill="hold" grpId="1" nodeType="withEffect">
                                  <p:stCondLst>
                                    <p:cond delay="0"/>
                                  </p:stCondLst>
                                  <p:childTnLst>
                                    <p:animClr clrSpc="rgb" dir="cw">
                                      <p:cBhvr override="childStyle">
                                        <p:cTn id="23" dur="10" fill="hold"/>
                                        <p:tgtEl>
                                          <p:spTgt spid="4"/>
                                        </p:tgtEl>
                                        <p:attrNameLst>
                                          <p:attrName>style.color</p:attrName>
                                        </p:attrNameLst>
                                      </p:cBhvr>
                                      <p:to>
                                        <a:srgbClr val="00BBD6"/>
                                      </p:to>
                                    </p:animClr>
                                  </p:childTnLst>
                                </p:cTn>
                              </p:par>
                            </p:childTnLst>
                          </p:cTn>
                        </p:par>
                        <p:par>
                          <p:cTn id="24" fill="hold" nodeType="afterGroup">
                            <p:stCondLst>
                              <p:cond delay="2520"/>
                            </p:stCondLst>
                            <p:childTnLst>
                              <p:par>
                                <p:cTn id="25" presetID="42" presetClass="path" presetSubtype="0" fill="hold" nodeType="afterEffect">
                                  <p:stCondLst>
                                    <p:cond delay="0"/>
                                  </p:stCondLst>
                                  <p:childTnLst>
                                    <p:animMotion origin="layout" path="M 2.91667E-6 4.81481E-6 L 0.44635 0.07708 " pathEditMode="relative" rAng="0" ptsTypes="AA">
                                      <p:cBhvr>
                                        <p:cTn id="26" dur="1500" fill="hold"/>
                                        <p:tgtEl>
                                          <p:spTgt spid="94"/>
                                        </p:tgtEl>
                                        <p:attrNameLst>
                                          <p:attrName>ppt_x</p:attrName>
                                          <p:attrName>ppt_y</p:attrName>
                                        </p:attrNameLst>
                                      </p:cBhvr>
                                      <p:rCtr x="22318" y="3843"/>
                                    </p:animMotion>
                                  </p:childTnLst>
                                </p:cTn>
                              </p:par>
                              <p:par>
                                <p:cTn id="27" presetID="8" presetClass="emph" presetSubtype="0" fill="hold" nodeType="withEffect">
                                  <p:stCondLst>
                                    <p:cond delay="0"/>
                                  </p:stCondLst>
                                  <p:childTnLst>
                                    <p:animRot by="21600000">
                                      <p:cBhvr>
                                        <p:cTn id="28" dur="1500" fill="hold"/>
                                        <p:tgtEl>
                                          <p:spTgt spid="94"/>
                                        </p:tgtEl>
                                        <p:attrNameLst>
                                          <p:attrName>r</p:attrName>
                                        </p:attrNameLst>
                                      </p:cBhvr>
                                    </p:animRot>
                                  </p:childTnLst>
                                </p:cTn>
                              </p:par>
                            </p:childTnLst>
                          </p:cTn>
                        </p:par>
                        <p:par>
                          <p:cTn id="29" fill="hold" nodeType="afterGroup">
                            <p:stCondLst>
                              <p:cond delay="4020"/>
                            </p:stCondLst>
                            <p:childTnLst>
                              <p:par>
                                <p:cTn id="30" presetID="1" presetClass="exit" presetSubtype="0" fill="hold" nodeType="afterEffect">
                                  <p:stCondLst>
                                    <p:cond delay="0"/>
                                  </p:stCondLst>
                                  <p:childTnLst>
                                    <p:set>
                                      <p:cBhvr>
                                        <p:cTn id="31" dur="1" fill="hold">
                                          <p:stCondLst>
                                            <p:cond delay="0"/>
                                          </p:stCondLst>
                                        </p:cTn>
                                        <p:tgtEl>
                                          <p:spTgt spid="94"/>
                                        </p:tgtEl>
                                        <p:attrNameLst>
                                          <p:attrName>style.visibility</p:attrName>
                                        </p:attrNameLst>
                                      </p:cBhvr>
                                      <p:to>
                                        <p:strVal val="hidden"/>
                                      </p:to>
                                    </p:set>
                                  </p:childTnLst>
                                </p:cTn>
                              </p:par>
                            </p:childTnLst>
                          </p:cTn>
                        </p:par>
                        <p:par>
                          <p:cTn id="32" fill="hold" nodeType="afterGroup">
                            <p:stCondLst>
                              <p:cond delay="4020"/>
                            </p:stCondLst>
                            <p:childTnLst>
                              <p:par>
                                <p:cTn id="33" presetID="3" presetClass="emph" presetSubtype="2" fill="hold" grpId="2" nodeType="afterEffect">
                                  <p:stCondLst>
                                    <p:cond delay="0"/>
                                  </p:stCondLst>
                                  <p:childTnLst>
                                    <p:animClr clrSpc="rgb" dir="cw">
                                      <p:cBhvr override="childStyle">
                                        <p:cTn id="34" dur="10" fill="hold"/>
                                        <p:tgtEl>
                                          <p:spTgt spid="4"/>
                                        </p:tgtEl>
                                        <p:attrNameLst>
                                          <p:attrName>style.color</p:attrName>
                                        </p:attrNameLst>
                                      </p:cBhvr>
                                      <p:to>
                                        <a:srgbClr val="00DE7A"/>
                                      </p:to>
                                    </p:animClr>
                                  </p:childTnLst>
                                </p:cTn>
                              </p:par>
                            </p:childTnLst>
                          </p:cTn>
                        </p:par>
                        <p:par>
                          <p:cTn id="35" fill="hold" nodeType="afterGroup">
                            <p:stCondLst>
                              <p:cond delay="4030"/>
                            </p:stCondLst>
                            <p:childTnLst>
                              <p:par>
                                <p:cTn id="36" presetID="42" presetClass="path" presetSubtype="0" fill="hold" grpId="0" nodeType="afterEffect">
                                  <p:stCondLst>
                                    <p:cond delay="0"/>
                                  </p:stCondLst>
                                  <p:childTnLst>
                                    <p:animMotion origin="layout" path="M 1.04167E-6 3.33333E-6 L -0.40938 0.08194 " pathEditMode="relative" rAng="0" ptsTypes="AA">
                                      <p:cBhvr>
                                        <p:cTn id="37" dur="1500" fill="hold"/>
                                        <p:tgtEl>
                                          <p:spTgt spid="95"/>
                                        </p:tgtEl>
                                        <p:attrNameLst>
                                          <p:attrName>ppt_x</p:attrName>
                                          <p:attrName>ppt_y</p:attrName>
                                        </p:attrNameLst>
                                      </p:cBhvr>
                                      <p:rCtr x="-20469" y="4097"/>
                                    </p:animMotion>
                                  </p:childTnLst>
                                </p:cTn>
                              </p:par>
                              <p:par>
                                <p:cTn id="38" presetID="8" presetClass="emph" presetSubtype="0" fill="hold" grpId="1" nodeType="withEffect">
                                  <p:stCondLst>
                                    <p:cond delay="0"/>
                                  </p:stCondLst>
                                  <p:childTnLst>
                                    <p:animRot by="21600000">
                                      <p:cBhvr>
                                        <p:cTn id="39" dur="1500" fill="hold"/>
                                        <p:tgtEl>
                                          <p:spTgt spid="95"/>
                                        </p:tgtEl>
                                        <p:attrNameLst>
                                          <p:attrName>r</p:attrName>
                                        </p:attrNameLst>
                                      </p:cBhvr>
                                    </p:animRot>
                                  </p:childTnLst>
                                </p:cTn>
                              </p:par>
                            </p:childTnLst>
                          </p:cTn>
                        </p:par>
                        <p:par>
                          <p:cTn id="40" fill="hold" nodeType="afterGroup">
                            <p:stCondLst>
                              <p:cond delay="5530"/>
                            </p:stCondLst>
                            <p:childTnLst>
                              <p:par>
                                <p:cTn id="41" presetID="1" presetClass="exit" presetSubtype="0" fill="hold" grpId="2" nodeType="afterEffect">
                                  <p:stCondLst>
                                    <p:cond delay="0"/>
                                  </p:stCondLst>
                                  <p:childTnLst>
                                    <p:set>
                                      <p:cBhvr>
                                        <p:cTn id="42" dur="1" fill="hold">
                                          <p:stCondLst>
                                            <p:cond delay="0"/>
                                          </p:stCondLst>
                                        </p:cTn>
                                        <p:tgtEl>
                                          <p:spTgt spid="95"/>
                                        </p:tgtEl>
                                        <p:attrNameLst>
                                          <p:attrName>style.visibility</p:attrName>
                                        </p:attrNameLst>
                                      </p:cBhvr>
                                      <p:to>
                                        <p:strVal val="hidden"/>
                                      </p:to>
                                    </p:set>
                                  </p:childTnLst>
                                </p:cTn>
                              </p:par>
                            </p:childTnLst>
                          </p:cTn>
                        </p:par>
                        <p:par>
                          <p:cTn id="43" fill="hold" nodeType="afterGroup">
                            <p:stCondLst>
                              <p:cond delay="5530"/>
                            </p:stCondLst>
                            <p:childTnLst>
                              <p:par>
                                <p:cTn id="44" presetID="3" presetClass="emph" presetSubtype="2" fill="hold" grpId="3" nodeType="afterEffect">
                                  <p:stCondLst>
                                    <p:cond delay="0"/>
                                  </p:stCondLst>
                                  <p:childTnLst>
                                    <p:animClr clrSpc="rgb" dir="cw">
                                      <p:cBhvr override="childStyle">
                                        <p:cTn id="45" dur="10" fill="hold"/>
                                        <p:tgtEl>
                                          <p:spTgt spid="4"/>
                                        </p:tgtEl>
                                        <p:attrNameLst>
                                          <p:attrName>style.color</p:attrName>
                                        </p:attrNameLst>
                                      </p:cBhvr>
                                      <p:to>
                                        <a:srgbClr val="FFC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95" grpId="0" animBg="1"/>
      <p:bldP spid="95" grpId="1" animBg="1"/>
      <p:bldP spid="95"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0" lvl="1" indent="0">
              <a:buSzPct val="90000"/>
              <a:buNone/>
            </a:pPr>
            <a:r>
              <a:rPr lang="zh-CN" altLang="en-US" sz="3600" b="1" dirty="0" smtClean="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数据</a:t>
            </a:r>
            <a:r>
              <a:rPr lang="zh-CN" altLang="zh-CN" sz="3600" b="1" dirty="0">
                <a:latin typeface="黑体" panose="02010609060101010101" pitchFamily="49" charset="-122"/>
                <a:ea typeface="黑体" panose="02010609060101010101" pitchFamily="49" charset="-122"/>
              </a:rPr>
              <a:t>与</a:t>
            </a:r>
            <a:r>
              <a:rPr lang="zh-CN" altLang="zh-CN" sz="3600" b="1" dirty="0" smtClean="0">
                <a:latin typeface="黑体" panose="02010609060101010101" pitchFamily="49" charset="-122"/>
                <a:ea typeface="黑体" panose="02010609060101010101" pitchFamily="49" charset="-122"/>
              </a:rPr>
              <a:t>编码</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数值数据的编码表示</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十进制数编码</a:t>
            </a:r>
            <a:r>
              <a:rPr lang="zh-CN" altLang="en-US" sz="2400" dirty="0" smtClean="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8421 BCD</a:t>
            </a:r>
          </a:p>
          <a:p>
            <a:r>
              <a:rPr lang="en-US" altLang="zh-CN" sz="3600" b="1" dirty="0" smtClean="0">
                <a:latin typeface="黑体" panose="02010609060101010101" pitchFamily="49" charset="-122"/>
                <a:ea typeface="黑体" panose="02010609060101010101" pitchFamily="49" charset="-122"/>
              </a:rPr>
              <a:t>2</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字符数据的编码表示</a:t>
            </a:r>
            <a:endParaRPr lang="en-US" altLang="zh-CN" sz="3600" b="1" dirty="0">
              <a:latin typeface="黑体" panose="02010609060101010101" pitchFamily="49" charset="-122"/>
              <a:ea typeface="黑体" panose="02010609060101010101" pitchFamily="49" charset="-122"/>
            </a:endParaRPr>
          </a:p>
          <a:p>
            <a:pPr lvl="1"/>
            <a:r>
              <a:rPr lang="en-US" altLang="zh-CN" sz="2400" dirty="0">
                <a:latin typeface="微软雅黑" panose="020B0503020204020204" pitchFamily="34" charset="-122"/>
                <a:ea typeface="微软雅黑" panose="020B0503020204020204" pitchFamily="34" charset="-122"/>
              </a:rPr>
              <a:t>ASCII</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7</a:t>
            </a:r>
            <a:r>
              <a:rPr lang="zh-CN" altLang="en-US" sz="2400" dirty="0">
                <a:latin typeface="微软雅黑" panose="020B0503020204020204" pitchFamily="34" charset="-122"/>
                <a:ea typeface="微软雅黑" panose="020B0503020204020204" pitchFamily="34" charset="-122"/>
              </a:rPr>
              <a:t>位</a:t>
            </a:r>
            <a:endParaRPr lang="en-US" altLang="zh-CN" sz="2400" dirty="0">
              <a:latin typeface="微软雅黑" panose="020B0503020204020204" pitchFamily="34" charset="-122"/>
              <a:ea typeface="微软雅黑" panose="020B0503020204020204" pitchFamily="34" charset="-122"/>
            </a:endParaRPr>
          </a:p>
          <a:p>
            <a:pPr lvl="1"/>
            <a:r>
              <a:rPr lang="en-US" altLang="zh-CN" sz="2400" dirty="0">
                <a:latin typeface="微软雅黑" panose="020B0503020204020204" pitchFamily="34" charset="-122"/>
                <a:ea typeface="微软雅黑" panose="020B0503020204020204" pitchFamily="34" charset="-122"/>
              </a:rPr>
              <a:t>Unicode</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16</a:t>
            </a:r>
            <a:r>
              <a:rPr lang="zh-CN" altLang="en-US" sz="2400" dirty="0">
                <a:latin typeface="微软雅黑" panose="020B0503020204020204" pitchFamily="34" charset="-122"/>
                <a:ea typeface="微软雅黑" panose="020B0503020204020204" pitchFamily="34" charset="-122"/>
              </a:rPr>
              <a:t>位</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3465848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anim calcmode="lin" valueType="num">
                                      <p:cBhvr additive="base">
                                        <p:cTn id="11"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 calcmode="lin" valueType="num">
                                      <p:cBhvr additive="base">
                                        <p:cTn id="1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147">
                                            <p:txEl>
                                              <p:pRg st="4" end="4"/>
                                            </p:txEl>
                                          </p:spTgt>
                                        </p:tgtEl>
                                        <p:attrNameLst>
                                          <p:attrName>style.visibility</p:attrName>
                                        </p:attrNameLst>
                                      </p:cBhvr>
                                      <p:to>
                                        <p:strVal val="visible"/>
                                      </p:to>
                                    </p:set>
                                    <p:anim calcmode="lin" valueType="num">
                                      <p:cBhvr additive="base">
                                        <p:cTn id="2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anim calcmode="lin" valueType="num">
                                      <p:cBhvr additive="base">
                                        <p:cTn id="25"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00248"/>
            <a:ext cx="7378700" cy="5029068"/>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3.</a:t>
            </a:r>
            <a:r>
              <a:rPr lang="zh-CN" altLang="zh-CN" sz="3600" b="1" dirty="0" smtClean="0">
                <a:latin typeface="黑体" panose="02010609060101010101" pitchFamily="49" charset="-122"/>
                <a:ea typeface="黑体" panose="02010609060101010101" pitchFamily="49" charset="-122"/>
              </a:rPr>
              <a:t> 汉字</a:t>
            </a:r>
            <a:r>
              <a:rPr lang="zh-CN" altLang="zh-CN" sz="3600" b="1" dirty="0">
                <a:latin typeface="黑体" panose="02010609060101010101" pitchFamily="49" charset="-122"/>
                <a:ea typeface="黑体" panose="02010609060101010101" pitchFamily="49" charset="-122"/>
              </a:rPr>
              <a:t>的编码表示</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汉字交换码</a:t>
            </a:r>
            <a:endParaRPr lang="en-US" altLang="zh-CN" sz="2400" dirty="0">
              <a:latin typeface="微软雅黑" panose="020B0503020204020204" pitchFamily="34" charset="-122"/>
              <a:ea typeface="微软雅黑" panose="020B0503020204020204" pitchFamily="34" charset="-122"/>
            </a:endParaRPr>
          </a:p>
          <a:p>
            <a:pPr lvl="2"/>
            <a:r>
              <a:rPr lang="en-US" altLang="zh-CN" sz="2000" dirty="0">
                <a:latin typeface="微软雅黑" panose="020B0503020204020204" pitchFamily="34" charset="-122"/>
                <a:ea typeface="微软雅黑" panose="020B0503020204020204" pitchFamily="34" charset="-122"/>
              </a:rPr>
              <a:t>2 </a:t>
            </a:r>
            <a:r>
              <a:rPr lang="zh-CN" altLang="en-US" sz="2000" dirty="0">
                <a:latin typeface="微软雅黑" panose="020B0503020204020204" pitchFamily="34" charset="-122"/>
                <a:ea typeface="微软雅黑" panose="020B0503020204020204" pitchFamily="34" charset="-122"/>
              </a:rPr>
              <a:t>个字节 （</a:t>
            </a:r>
            <a:r>
              <a:rPr lang="en-US" altLang="zh-CN" sz="2000" dirty="0">
                <a:latin typeface="微软雅黑" panose="020B0503020204020204" pitchFamily="34" charset="-122"/>
                <a:ea typeface="微软雅黑" panose="020B0503020204020204" pitchFamily="34" charset="-122"/>
              </a:rPr>
              <a:t>16 </a:t>
            </a:r>
            <a:r>
              <a:rPr lang="zh-CN" altLang="en-US" sz="2000" dirty="0">
                <a:latin typeface="微软雅黑" panose="020B0503020204020204" pitchFamily="34" charset="-122"/>
                <a:ea typeface="微软雅黑" panose="020B0503020204020204" pitchFamily="34" charset="-122"/>
              </a:rPr>
              <a:t>个二进制位） 来表示 </a:t>
            </a:r>
            <a:r>
              <a:rPr lang="en-US" altLang="zh-CN" sz="2000" dirty="0">
                <a:latin typeface="微软雅黑" panose="020B0503020204020204" pitchFamily="34" charset="-122"/>
                <a:ea typeface="微软雅黑" panose="020B0503020204020204" pitchFamily="34" charset="-122"/>
              </a:rPr>
              <a:t>1 </a:t>
            </a:r>
            <a:r>
              <a:rPr lang="zh-CN" altLang="en-US" sz="2000" dirty="0">
                <a:latin typeface="微软雅黑" panose="020B0503020204020204" pitchFamily="34" charset="-122"/>
                <a:ea typeface="微软雅黑" panose="020B0503020204020204" pitchFamily="34" charset="-122"/>
              </a:rPr>
              <a:t>个汉字</a:t>
            </a:r>
            <a:endParaRPr lang="en-US" altLang="zh-CN" sz="2000" dirty="0" smtClean="0">
              <a:latin typeface="微软雅黑" panose="020B0503020204020204" pitchFamily="34" charset="-122"/>
              <a:ea typeface="微软雅黑" panose="020B0503020204020204" pitchFamily="34" charset="-122"/>
            </a:endParaRPr>
          </a:p>
          <a:p>
            <a:pPr lvl="1"/>
            <a:r>
              <a:rPr lang="zh-CN" altLang="en-US" sz="2400" dirty="0" smtClean="0">
                <a:latin typeface="微软雅黑" panose="020B0503020204020204" pitchFamily="34" charset="-122"/>
                <a:ea typeface="微软雅黑" panose="020B0503020204020204" pitchFamily="34" charset="-122"/>
              </a:rPr>
              <a:t>汉字机内码</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国标码 </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个字节的最高位改为 </a:t>
            </a:r>
            <a:r>
              <a:rPr lang="en-US" altLang="zh-CN" sz="2000" dirty="0">
                <a:latin typeface="微软雅黑" panose="020B0503020204020204" pitchFamily="34" charset="-122"/>
                <a:ea typeface="微软雅黑" panose="020B0503020204020204" pitchFamily="34" charset="-122"/>
              </a:rPr>
              <a:t>1</a:t>
            </a:r>
            <a:endParaRPr lang="en-US" altLang="zh-CN" sz="2000" dirty="0" smtClean="0">
              <a:latin typeface="微软雅黑" panose="020B0503020204020204" pitchFamily="34" charset="-122"/>
              <a:ea typeface="微软雅黑" panose="020B0503020204020204" pitchFamily="34" charset="-122"/>
            </a:endParaRPr>
          </a:p>
          <a:p>
            <a:pPr lvl="1"/>
            <a:r>
              <a:rPr lang="zh-CN" altLang="en-US" sz="2400" dirty="0" smtClean="0">
                <a:latin typeface="微软雅黑" panose="020B0503020204020204" pitchFamily="34" charset="-122"/>
                <a:ea typeface="微软雅黑" panose="020B0503020204020204" pitchFamily="34" charset="-122"/>
              </a:rPr>
              <a:t>汉字字形码</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点阵</a:t>
            </a:r>
            <a:r>
              <a:rPr lang="zh-CN" altLang="en-US" sz="2000" dirty="0" smtClean="0">
                <a:latin typeface="微软雅黑" panose="020B0503020204020204" pitchFamily="34" charset="-122"/>
                <a:ea typeface="微软雅黑" panose="020B0503020204020204" pitchFamily="34" charset="-122"/>
              </a:rPr>
              <a:t>码</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矢量码</a:t>
            </a:r>
            <a:endParaRPr lang="en-US" altLang="zh-CN" sz="2000" dirty="0" smtClean="0">
              <a:latin typeface="微软雅黑" panose="020B0503020204020204" pitchFamily="34" charset="-122"/>
              <a:ea typeface="微软雅黑" panose="020B0503020204020204" pitchFamily="34" charset="-122"/>
            </a:endParaRPr>
          </a:p>
          <a:p>
            <a:pPr lvl="1"/>
            <a:r>
              <a:rPr lang="zh-CN" altLang="en-US" sz="2400" dirty="0" smtClean="0">
                <a:latin typeface="微软雅黑" panose="020B0503020204020204" pitchFamily="34" charset="-122"/>
                <a:ea typeface="微软雅黑" panose="020B0503020204020204" pitchFamily="34" charset="-122"/>
              </a:rPr>
              <a:t>汉字输入码</a:t>
            </a:r>
            <a:endParaRPr lang="en-US" altLang="zh-CN" sz="2400" dirty="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流水</a:t>
            </a:r>
            <a:r>
              <a:rPr lang="zh-CN" altLang="en-US" sz="2000" dirty="0" smtClean="0">
                <a:latin typeface="微软雅黑" panose="020B0503020204020204" pitchFamily="34" charset="-122"/>
                <a:ea typeface="微软雅黑" panose="020B0503020204020204" pitchFamily="34" charset="-122"/>
              </a:rPr>
              <a:t>码、音码</a:t>
            </a:r>
            <a:r>
              <a:rPr lang="zh-CN" altLang="en-US" sz="2000" dirty="0">
                <a:latin typeface="微软雅黑" panose="020B0503020204020204" pitchFamily="34" charset="-122"/>
                <a:ea typeface="微软雅黑" panose="020B0503020204020204" pitchFamily="34" charset="-122"/>
              </a:rPr>
              <a:t>、形码和音形结合码</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35936244"/>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00248"/>
            <a:ext cx="7378700" cy="5029068"/>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4. </a:t>
            </a:r>
            <a:r>
              <a:rPr lang="zh-CN" altLang="en-US" sz="3600" b="1" dirty="0">
                <a:latin typeface="黑体" panose="02010609060101010101" pitchFamily="49" charset="-122"/>
                <a:ea typeface="黑体" panose="02010609060101010101" pitchFamily="49" charset="-122"/>
              </a:rPr>
              <a:t>图形、图像和数字视频的</a:t>
            </a:r>
            <a:r>
              <a:rPr lang="zh-CN" altLang="en-US" sz="3600" b="1" dirty="0" smtClean="0">
                <a:latin typeface="黑体" panose="02010609060101010101" pitchFamily="49" charset="-122"/>
                <a:ea typeface="黑体" panose="02010609060101010101" pitchFamily="49" charset="-122"/>
              </a:rPr>
              <a:t>表示</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zh-CN" sz="2400" dirty="0">
                <a:latin typeface="微软雅黑" panose="020B0503020204020204" pitchFamily="34" charset="-122"/>
                <a:ea typeface="微软雅黑" panose="020B0503020204020204" pitchFamily="34" charset="-122"/>
              </a:rPr>
              <a:t>图形表示</a:t>
            </a:r>
            <a:endParaRPr lang="en-US" altLang="zh-CN" sz="2400" dirty="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位图</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 矢量图</a:t>
            </a:r>
            <a:endParaRPr lang="en-US" altLang="zh-CN" sz="2000" dirty="0" smtClean="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数字</a:t>
            </a:r>
            <a:r>
              <a:rPr lang="zh-CN" altLang="zh-CN" sz="2400" dirty="0">
                <a:latin typeface="微软雅黑" panose="020B0503020204020204" pitchFamily="34" charset="-122"/>
                <a:ea typeface="微软雅黑" panose="020B0503020204020204" pitchFamily="34" charset="-122"/>
              </a:rPr>
              <a:t>视频表示</a:t>
            </a:r>
            <a:endParaRPr lang="en-US" altLang="zh-CN" sz="2400" dirty="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由一系列帧</a:t>
            </a:r>
            <a:r>
              <a:rPr lang="zh-CN" altLang="en-US" sz="2000" dirty="0" smtClean="0">
                <a:latin typeface="微软雅黑" panose="020B0503020204020204" pitchFamily="34" charset="-122"/>
                <a:ea typeface="微软雅黑" panose="020B0503020204020204" pitchFamily="34" charset="-122"/>
              </a:rPr>
              <a:t>组成</a:t>
            </a:r>
            <a:endParaRPr lang="en-US" altLang="zh-CN" sz="2000" dirty="0">
              <a:latin typeface="微软雅黑" panose="020B0503020204020204" pitchFamily="34" charset="-122"/>
              <a:ea typeface="微软雅黑" panose="020B0503020204020204" pitchFamily="34" charset="-122"/>
            </a:endParaRPr>
          </a:p>
        </p:txBody>
      </p:sp>
      <p:pic>
        <p:nvPicPr>
          <p:cNvPr id="5"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1524080" y="4419574"/>
            <a:ext cx="6212141" cy="1631940"/>
          </a:xfrm>
          <a:prstGeom prst="rect">
            <a:avLst/>
          </a:prstGeom>
          <a:noFill/>
          <a:ln>
            <a:noFill/>
          </a:ln>
        </p:spPr>
      </p:pic>
    </p:spTree>
    <p:extLst>
      <p:ext uri="{BB962C8B-B14F-4D97-AF65-F5344CB8AC3E}">
        <p14:creationId xmlns:p14="http://schemas.microsoft.com/office/powerpoint/2010/main" val="39054167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fade">
                                      <p:cBhvr>
                                        <p:cTn id="7" dur="1000"/>
                                        <p:tgtEl>
                                          <p:spTgt spid="6147">
                                            <p:txEl>
                                              <p:pRg st="1" end="1"/>
                                            </p:txEl>
                                          </p:spTgt>
                                        </p:tgtEl>
                                      </p:cBhvr>
                                    </p:animEffect>
                                    <p:anim calcmode="lin" valueType="num">
                                      <p:cBhvr>
                                        <p:cTn id="8"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fade">
                                      <p:cBhvr>
                                        <p:cTn id="12" dur="1000"/>
                                        <p:tgtEl>
                                          <p:spTgt spid="6147">
                                            <p:txEl>
                                              <p:pRg st="2" end="2"/>
                                            </p:txEl>
                                          </p:spTgt>
                                        </p:tgtEl>
                                      </p:cBhvr>
                                    </p:animEffect>
                                    <p:anim calcmode="lin" valueType="num">
                                      <p:cBhvr>
                                        <p:cTn id="13"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614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fade">
                                      <p:cBhvr>
                                        <p:cTn id="17" dur="1000"/>
                                        <p:tgtEl>
                                          <p:spTgt spid="6147">
                                            <p:txEl>
                                              <p:pRg st="3" end="3"/>
                                            </p:txEl>
                                          </p:spTgt>
                                        </p:tgtEl>
                                      </p:cBhvr>
                                    </p:animEffect>
                                    <p:anim calcmode="lin" valueType="num">
                                      <p:cBhvr>
                                        <p:cTn id="18"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61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6147">
                                            <p:txEl>
                                              <p:pRg st="4" end="4"/>
                                            </p:txEl>
                                          </p:spTgt>
                                        </p:tgtEl>
                                        <p:attrNameLst>
                                          <p:attrName>style.visibility</p:attrName>
                                        </p:attrNameLst>
                                      </p:cBhvr>
                                      <p:to>
                                        <p:strVal val="visible"/>
                                      </p:to>
                                    </p:set>
                                    <p:animEffect transition="in" filter="wipe(down)">
                                      <p:cBhvr>
                                        <p:cTn id="30" dur="580">
                                          <p:stCondLst>
                                            <p:cond delay="0"/>
                                          </p:stCondLst>
                                        </p:cTn>
                                        <p:tgtEl>
                                          <p:spTgt spid="6147">
                                            <p:txEl>
                                              <p:pRg st="4" end="4"/>
                                            </p:txEl>
                                          </p:spTgt>
                                        </p:tgtEl>
                                      </p:cBhvr>
                                    </p:animEffect>
                                    <p:anim calcmode="lin" valueType="num">
                                      <p:cBhvr>
                                        <p:cTn id="31" dur="1822" tmFilter="0,0; 0.14,0.36; 0.43,0.73; 0.71,0.91; 1.0,1.0">
                                          <p:stCondLst>
                                            <p:cond delay="0"/>
                                          </p:stCondLst>
                                        </p:cTn>
                                        <p:tgtEl>
                                          <p:spTgt spid="6147">
                                            <p:txEl>
                                              <p:pRg st="4" end="4"/>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147">
                                            <p:txEl>
                                              <p:pRg st="4" end="4"/>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147">
                                            <p:txEl>
                                              <p:pRg st="4" end="4"/>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147">
                                            <p:txEl>
                                              <p:pRg st="4" end="4"/>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147">
                                            <p:txEl>
                                              <p:pRg st="4" end="4"/>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6147">
                                            <p:txEl>
                                              <p:pRg st="4" end="4"/>
                                            </p:txEl>
                                          </p:spTgt>
                                        </p:tgtEl>
                                      </p:cBhvr>
                                      <p:to x="100000" y="60000"/>
                                    </p:animScale>
                                    <p:animScale>
                                      <p:cBhvr>
                                        <p:cTn id="37" dur="166" decel="50000">
                                          <p:stCondLst>
                                            <p:cond delay="676"/>
                                          </p:stCondLst>
                                        </p:cTn>
                                        <p:tgtEl>
                                          <p:spTgt spid="6147">
                                            <p:txEl>
                                              <p:pRg st="4" end="4"/>
                                            </p:txEl>
                                          </p:spTgt>
                                        </p:tgtEl>
                                      </p:cBhvr>
                                      <p:to x="100000" y="100000"/>
                                    </p:animScale>
                                    <p:animScale>
                                      <p:cBhvr>
                                        <p:cTn id="38" dur="26">
                                          <p:stCondLst>
                                            <p:cond delay="1312"/>
                                          </p:stCondLst>
                                        </p:cTn>
                                        <p:tgtEl>
                                          <p:spTgt spid="6147">
                                            <p:txEl>
                                              <p:pRg st="4" end="4"/>
                                            </p:txEl>
                                          </p:spTgt>
                                        </p:tgtEl>
                                      </p:cBhvr>
                                      <p:to x="100000" y="80000"/>
                                    </p:animScale>
                                    <p:animScale>
                                      <p:cBhvr>
                                        <p:cTn id="39" dur="166" decel="50000">
                                          <p:stCondLst>
                                            <p:cond delay="1338"/>
                                          </p:stCondLst>
                                        </p:cTn>
                                        <p:tgtEl>
                                          <p:spTgt spid="6147">
                                            <p:txEl>
                                              <p:pRg st="4" end="4"/>
                                            </p:txEl>
                                          </p:spTgt>
                                        </p:tgtEl>
                                      </p:cBhvr>
                                      <p:to x="100000" y="100000"/>
                                    </p:animScale>
                                    <p:animScale>
                                      <p:cBhvr>
                                        <p:cTn id="40" dur="26">
                                          <p:stCondLst>
                                            <p:cond delay="1642"/>
                                          </p:stCondLst>
                                        </p:cTn>
                                        <p:tgtEl>
                                          <p:spTgt spid="6147">
                                            <p:txEl>
                                              <p:pRg st="4" end="4"/>
                                            </p:txEl>
                                          </p:spTgt>
                                        </p:tgtEl>
                                      </p:cBhvr>
                                      <p:to x="100000" y="90000"/>
                                    </p:animScale>
                                    <p:animScale>
                                      <p:cBhvr>
                                        <p:cTn id="41" dur="166" decel="50000">
                                          <p:stCondLst>
                                            <p:cond delay="1668"/>
                                          </p:stCondLst>
                                        </p:cTn>
                                        <p:tgtEl>
                                          <p:spTgt spid="6147">
                                            <p:txEl>
                                              <p:pRg st="4" end="4"/>
                                            </p:txEl>
                                          </p:spTgt>
                                        </p:tgtEl>
                                      </p:cBhvr>
                                      <p:to x="100000" y="100000"/>
                                    </p:animScale>
                                    <p:animScale>
                                      <p:cBhvr>
                                        <p:cTn id="42" dur="26">
                                          <p:stCondLst>
                                            <p:cond delay="1808"/>
                                          </p:stCondLst>
                                        </p:cTn>
                                        <p:tgtEl>
                                          <p:spTgt spid="6147">
                                            <p:txEl>
                                              <p:pRg st="4" end="4"/>
                                            </p:txEl>
                                          </p:spTgt>
                                        </p:tgtEl>
                                      </p:cBhvr>
                                      <p:to x="100000" y="95000"/>
                                    </p:animScale>
                                    <p:animScale>
                                      <p:cBhvr>
                                        <p:cTn id="43" dur="166" decel="50000">
                                          <p:stCondLst>
                                            <p:cond delay="1834"/>
                                          </p:stCondLst>
                                        </p:cTn>
                                        <p:tgtEl>
                                          <p:spTgt spid="6147">
                                            <p:txEl>
                                              <p:pRg st="4" end="4"/>
                                            </p:txEl>
                                          </p:spTgt>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6147">
                                            <p:txEl>
                                              <p:pRg st="5" end="5"/>
                                            </p:txEl>
                                          </p:spTgt>
                                        </p:tgtEl>
                                        <p:attrNameLst>
                                          <p:attrName>style.visibility</p:attrName>
                                        </p:attrNameLst>
                                      </p:cBhvr>
                                      <p:to>
                                        <p:strVal val="visible"/>
                                      </p:to>
                                    </p:set>
                                    <p:animEffect transition="in" filter="wipe(down)">
                                      <p:cBhvr>
                                        <p:cTn id="46" dur="580">
                                          <p:stCondLst>
                                            <p:cond delay="0"/>
                                          </p:stCondLst>
                                        </p:cTn>
                                        <p:tgtEl>
                                          <p:spTgt spid="6147">
                                            <p:txEl>
                                              <p:pRg st="5" end="5"/>
                                            </p:txEl>
                                          </p:spTgt>
                                        </p:tgtEl>
                                      </p:cBhvr>
                                    </p:animEffect>
                                    <p:anim calcmode="lin" valueType="num">
                                      <p:cBhvr>
                                        <p:cTn id="47" dur="1822" tmFilter="0,0; 0.14,0.36; 0.43,0.73; 0.71,0.91; 1.0,1.0">
                                          <p:stCondLst>
                                            <p:cond delay="0"/>
                                          </p:stCondLst>
                                        </p:cTn>
                                        <p:tgtEl>
                                          <p:spTgt spid="6147">
                                            <p:txEl>
                                              <p:pRg st="5" end="5"/>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6147">
                                            <p:txEl>
                                              <p:pRg st="5" end="5"/>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6147">
                                            <p:txEl>
                                              <p:pRg st="5" end="5"/>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6147">
                                            <p:txEl>
                                              <p:pRg st="5" end="5"/>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6147">
                                            <p:txEl>
                                              <p:pRg st="5" end="5"/>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6147">
                                            <p:txEl>
                                              <p:pRg st="5" end="5"/>
                                            </p:txEl>
                                          </p:spTgt>
                                        </p:tgtEl>
                                      </p:cBhvr>
                                      <p:to x="100000" y="60000"/>
                                    </p:animScale>
                                    <p:animScale>
                                      <p:cBhvr>
                                        <p:cTn id="53" dur="166" decel="50000">
                                          <p:stCondLst>
                                            <p:cond delay="676"/>
                                          </p:stCondLst>
                                        </p:cTn>
                                        <p:tgtEl>
                                          <p:spTgt spid="6147">
                                            <p:txEl>
                                              <p:pRg st="5" end="5"/>
                                            </p:txEl>
                                          </p:spTgt>
                                        </p:tgtEl>
                                      </p:cBhvr>
                                      <p:to x="100000" y="100000"/>
                                    </p:animScale>
                                    <p:animScale>
                                      <p:cBhvr>
                                        <p:cTn id="54" dur="26">
                                          <p:stCondLst>
                                            <p:cond delay="1312"/>
                                          </p:stCondLst>
                                        </p:cTn>
                                        <p:tgtEl>
                                          <p:spTgt spid="6147">
                                            <p:txEl>
                                              <p:pRg st="5" end="5"/>
                                            </p:txEl>
                                          </p:spTgt>
                                        </p:tgtEl>
                                      </p:cBhvr>
                                      <p:to x="100000" y="80000"/>
                                    </p:animScale>
                                    <p:animScale>
                                      <p:cBhvr>
                                        <p:cTn id="55" dur="166" decel="50000">
                                          <p:stCondLst>
                                            <p:cond delay="1338"/>
                                          </p:stCondLst>
                                        </p:cTn>
                                        <p:tgtEl>
                                          <p:spTgt spid="6147">
                                            <p:txEl>
                                              <p:pRg st="5" end="5"/>
                                            </p:txEl>
                                          </p:spTgt>
                                        </p:tgtEl>
                                      </p:cBhvr>
                                      <p:to x="100000" y="100000"/>
                                    </p:animScale>
                                    <p:animScale>
                                      <p:cBhvr>
                                        <p:cTn id="56" dur="26">
                                          <p:stCondLst>
                                            <p:cond delay="1642"/>
                                          </p:stCondLst>
                                        </p:cTn>
                                        <p:tgtEl>
                                          <p:spTgt spid="6147">
                                            <p:txEl>
                                              <p:pRg st="5" end="5"/>
                                            </p:txEl>
                                          </p:spTgt>
                                        </p:tgtEl>
                                      </p:cBhvr>
                                      <p:to x="100000" y="90000"/>
                                    </p:animScale>
                                    <p:animScale>
                                      <p:cBhvr>
                                        <p:cTn id="57" dur="166" decel="50000">
                                          <p:stCondLst>
                                            <p:cond delay="1668"/>
                                          </p:stCondLst>
                                        </p:cTn>
                                        <p:tgtEl>
                                          <p:spTgt spid="6147">
                                            <p:txEl>
                                              <p:pRg st="5" end="5"/>
                                            </p:txEl>
                                          </p:spTgt>
                                        </p:tgtEl>
                                      </p:cBhvr>
                                      <p:to x="100000" y="100000"/>
                                    </p:animScale>
                                    <p:animScale>
                                      <p:cBhvr>
                                        <p:cTn id="58" dur="26">
                                          <p:stCondLst>
                                            <p:cond delay="1808"/>
                                          </p:stCondLst>
                                        </p:cTn>
                                        <p:tgtEl>
                                          <p:spTgt spid="6147">
                                            <p:txEl>
                                              <p:pRg st="5" end="5"/>
                                            </p:txEl>
                                          </p:spTgt>
                                        </p:tgtEl>
                                      </p:cBhvr>
                                      <p:to x="100000" y="95000"/>
                                    </p:animScale>
                                    <p:animScale>
                                      <p:cBhvr>
                                        <p:cTn id="59" dur="166" decel="50000">
                                          <p:stCondLst>
                                            <p:cond delay="1834"/>
                                          </p:stCondLst>
                                        </p:cTn>
                                        <p:tgtEl>
                                          <p:spTgt spid="6147">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00248"/>
            <a:ext cx="7378700" cy="5029068"/>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5. </a:t>
            </a:r>
            <a:r>
              <a:rPr lang="zh-CN" altLang="zh-CN" sz="3600" b="1" dirty="0" smtClean="0">
                <a:latin typeface="黑体" panose="02010609060101010101" pitchFamily="49" charset="-122"/>
                <a:ea typeface="黑体" panose="02010609060101010101" pitchFamily="49" charset="-122"/>
              </a:rPr>
              <a:t>声音</a:t>
            </a:r>
            <a:r>
              <a:rPr lang="zh-CN" altLang="zh-CN" sz="3600" b="1" dirty="0">
                <a:latin typeface="黑体" panose="02010609060101010101" pitchFamily="49" charset="-122"/>
                <a:ea typeface="黑体" panose="02010609060101010101" pitchFamily="49" charset="-122"/>
              </a:rPr>
              <a:t>表示</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模拟方式</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数字方式</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数字音频和模拟音频</a:t>
            </a:r>
            <a:endParaRPr lang="en-US" altLang="zh-CN" sz="2400" dirty="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A/D</a:t>
            </a:r>
            <a:r>
              <a:rPr lang="zh-CN" altLang="en-US" sz="2000" dirty="0" smtClean="0">
                <a:latin typeface="微软雅黑" panose="020B0503020204020204" pitchFamily="34" charset="-122"/>
                <a:ea typeface="微软雅黑" panose="020B0503020204020204" pitchFamily="34" charset="-122"/>
              </a:rPr>
              <a:t>转换：采样  量化  编码</a:t>
            </a:r>
            <a:endParaRPr lang="en-US" altLang="zh-CN" sz="2000" dirty="0" smtClean="0">
              <a:latin typeface="微软雅黑" panose="020B0503020204020204" pitchFamily="34" charset="-122"/>
              <a:ea typeface="微软雅黑" panose="020B0503020204020204" pitchFamily="34" charset="-122"/>
            </a:endParaRPr>
          </a:p>
          <a:p>
            <a:pPr marL="914400" lvl="2" indent="0">
              <a:buNone/>
            </a:pPr>
            <a:endParaRPr lang="zh-CN" altLang="en-US" sz="2000" dirty="0">
              <a:latin typeface="微软雅黑" panose="020B0503020204020204" pitchFamily="34" charset="-122"/>
              <a:ea typeface="微软雅黑" panose="020B0503020204020204" pitchFamily="34" charset="-122"/>
            </a:endParaRPr>
          </a:p>
        </p:txBody>
      </p:sp>
      <p:pic>
        <p:nvPicPr>
          <p:cNvPr id="5"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1371684" y="3992828"/>
            <a:ext cx="6476846" cy="2670233"/>
          </a:xfrm>
          <a:prstGeom prst="rect">
            <a:avLst/>
          </a:prstGeom>
          <a:noFill/>
          <a:ln>
            <a:noFill/>
          </a:ln>
        </p:spPr>
      </p:pic>
    </p:spTree>
    <p:extLst>
      <p:ext uri="{BB962C8B-B14F-4D97-AF65-F5344CB8AC3E}">
        <p14:creationId xmlns:p14="http://schemas.microsoft.com/office/powerpoint/2010/main" val="14191539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506"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457200" y="1600200"/>
            <a:ext cx="6019750" cy="4525963"/>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三</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数据科学</a:t>
            </a:r>
            <a:endParaRPr lang="en-US" altLang="zh-CN" sz="3600" b="1" dirty="0">
              <a:latin typeface="黑体" panose="02010609060101010101" pitchFamily="49" charset="-122"/>
              <a:ea typeface="黑体" panose="02010609060101010101" pitchFamily="49" charset="-122"/>
            </a:endParaRPr>
          </a:p>
          <a:p>
            <a:pPr marL="342900" lvl="1" indent="-342900">
              <a:buSzPct val="90000"/>
              <a:buFontTx/>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数据科学的发展历史</a:t>
            </a:r>
            <a:endParaRPr lang="en-US" altLang="zh-CN" sz="3600" b="1" dirty="0">
              <a:latin typeface="黑体" panose="02010609060101010101" pitchFamily="49" charset="-122"/>
              <a:ea typeface="黑体" panose="02010609060101010101" pitchFamily="49" charset="-122"/>
            </a:endParaRPr>
          </a:p>
          <a:p>
            <a:pPr marL="342900" lvl="1" indent="-342900">
              <a:buSzPct val="90000"/>
              <a:buFontTx/>
              <a:buChar char="•"/>
            </a:pPr>
            <a:r>
              <a:rPr lang="en-US" altLang="zh-CN" sz="3600" b="1" dirty="0">
                <a:latin typeface="黑体" panose="02010609060101010101" pitchFamily="49" charset="-122"/>
                <a:ea typeface="黑体" panose="02010609060101010101" pitchFamily="49" charset="-122"/>
              </a:rPr>
              <a:t>2. </a:t>
            </a:r>
            <a:r>
              <a:rPr lang="zh-CN" altLang="zh-CN" sz="3600" b="1" dirty="0">
                <a:latin typeface="黑体" panose="02010609060101010101" pitchFamily="49" charset="-122"/>
                <a:ea typeface="黑体" panose="02010609060101010101" pitchFamily="49" charset="-122"/>
              </a:rPr>
              <a:t>数据科学的研究</a:t>
            </a:r>
            <a:r>
              <a:rPr lang="zh-CN" altLang="zh-CN" sz="3600" b="1" dirty="0" smtClean="0">
                <a:latin typeface="黑体" panose="02010609060101010101" pitchFamily="49" charset="-122"/>
                <a:ea typeface="黑体" panose="02010609060101010101" pitchFamily="49" charset="-122"/>
              </a:rPr>
              <a:t>内容</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en-US" sz="2400" dirty="0">
                <a:latin typeface="微软雅黑" panose="020B0503020204020204" pitchFamily="34" charset="-122"/>
                <a:ea typeface="微软雅黑" panose="020B0503020204020204" pitchFamily="34" charset="-122"/>
              </a:rPr>
              <a:t>基础理论研究</a:t>
            </a:r>
          </a:p>
          <a:p>
            <a:pPr lvl="1">
              <a:buSzPct val="90000"/>
            </a:pPr>
            <a:r>
              <a:rPr lang="zh-CN" altLang="en-US" sz="2400" dirty="0">
                <a:latin typeface="微软雅黑" panose="020B0503020204020204" pitchFamily="34" charset="-122"/>
                <a:ea typeface="微软雅黑" panose="020B0503020204020204" pitchFamily="34" charset="-122"/>
              </a:rPr>
              <a:t>实验和逻辑推理方法研究</a:t>
            </a:r>
          </a:p>
          <a:p>
            <a:pPr lvl="1">
              <a:buSzPct val="90000"/>
            </a:pPr>
            <a:r>
              <a:rPr lang="zh-CN" altLang="en-US" sz="2400" dirty="0">
                <a:latin typeface="微软雅黑" panose="020B0503020204020204" pitchFamily="34" charset="-122"/>
                <a:ea typeface="微软雅黑" panose="020B0503020204020204" pitchFamily="34" charset="-122"/>
              </a:rPr>
              <a:t>领域数据学研究</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数据资源的开发利用方法和技术研究</a:t>
            </a:r>
            <a:r>
              <a:rPr lang="en-US" altLang="zh-CN" sz="2400" dirty="0">
                <a:latin typeface="微软雅黑" panose="020B0503020204020204" pitchFamily="34" charset="-122"/>
                <a:ea typeface="微软雅黑" panose="020B0503020204020204" pitchFamily="34" charset="-122"/>
              </a:rPr>
              <a:t> </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4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308"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457200" y="1600200"/>
            <a:ext cx="5562562" cy="4525963"/>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3</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数据科学的知识</a:t>
            </a:r>
            <a:r>
              <a:rPr lang="zh-CN" altLang="zh-CN" sz="3600" b="1" dirty="0" smtClean="0">
                <a:latin typeface="黑体" panose="02010609060101010101" pitchFamily="49" charset="-122"/>
                <a:ea typeface="黑体" panose="02010609060101010101" pitchFamily="49" charset="-122"/>
              </a:rPr>
              <a:t>体系</a:t>
            </a:r>
            <a:endParaRPr lang="en-US" altLang="zh-CN" sz="3600" b="1" dirty="0" smtClean="0">
              <a:latin typeface="黑体" panose="02010609060101010101" pitchFamily="49" charset="-122"/>
              <a:ea typeface="黑体" panose="02010609060101010101" pitchFamily="49" charset="-122"/>
            </a:endParaRPr>
          </a:p>
          <a:p>
            <a:pPr marL="1200150" lvl="3" indent="-342900">
              <a:buSzPct val="90000"/>
            </a:pPr>
            <a:r>
              <a:rPr lang="zh-CN" altLang="en-US" sz="2400" dirty="0">
                <a:latin typeface="黑体" panose="02010609060101010101" pitchFamily="49" charset="-122"/>
                <a:ea typeface="黑体" panose="02010609060101010101" pitchFamily="49" charset="-122"/>
              </a:rPr>
              <a:t>数据科学</a:t>
            </a:r>
            <a:r>
              <a:rPr lang="zh-CN" altLang="en-US" sz="2400" dirty="0" smtClean="0">
                <a:latin typeface="黑体" panose="02010609060101010101" pitchFamily="49" charset="-122"/>
                <a:ea typeface="黑体" panose="02010609060101010101" pitchFamily="49" charset="-122"/>
              </a:rPr>
              <a:t>基础理论</a:t>
            </a:r>
            <a:endParaRPr lang="en-US" altLang="zh-CN" sz="2400" dirty="0" smtClean="0">
              <a:latin typeface="黑体" panose="02010609060101010101" pitchFamily="49" charset="-122"/>
              <a:ea typeface="黑体" panose="02010609060101010101" pitchFamily="49" charset="-122"/>
            </a:endParaRPr>
          </a:p>
          <a:p>
            <a:pPr marL="1200150" lvl="3" indent="-342900">
              <a:buSzPct val="90000"/>
            </a:pPr>
            <a:r>
              <a:rPr lang="zh-CN" altLang="en-US" sz="2400" dirty="0" smtClean="0">
                <a:latin typeface="黑体" panose="02010609060101010101" pitchFamily="49" charset="-122"/>
                <a:ea typeface="黑体" panose="02010609060101010101" pitchFamily="49" charset="-122"/>
              </a:rPr>
              <a:t>数据预处理</a:t>
            </a:r>
            <a:endParaRPr lang="en-US" altLang="zh-CN" sz="2400" dirty="0" smtClean="0">
              <a:latin typeface="黑体" panose="02010609060101010101" pitchFamily="49" charset="-122"/>
              <a:ea typeface="黑体" panose="02010609060101010101" pitchFamily="49" charset="-122"/>
            </a:endParaRPr>
          </a:p>
          <a:p>
            <a:pPr marL="1200150" lvl="3" indent="-342900">
              <a:buSzPct val="90000"/>
            </a:pPr>
            <a:r>
              <a:rPr lang="zh-CN" altLang="en-US" sz="2400" dirty="0" smtClean="0">
                <a:latin typeface="黑体" panose="02010609060101010101" pitchFamily="49" charset="-122"/>
                <a:ea typeface="黑体" panose="02010609060101010101" pitchFamily="49" charset="-122"/>
              </a:rPr>
              <a:t>数据计算</a:t>
            </a:r>
            <a:endParaRPr lang="en-US" altLang="zh-CN" sz="2400" dirty="0" smtClean="0">
              <a:latin typeface="黑体" panose="02010609060101010101" pitchFamily="49" charset="-122"/>
              <a:ea typeface="黑体" panose="02010609060101010101" pitchFamily="49" charset="-122"/>
            </a:endParaRPr>
          </a:p>
          <a:p>
            <a:pPr marL="1200150" lvl="3" indent="-342900">
              <a:buSzPct val="90000"/>
            </a:pPr>
            <a:r>
              <a:rPr lang="zh-CN" altLang="en-US" sz="2400" dirty="0" smtClean="0">
                <a:latin typeface="黑体" panose="02010609060101010101" pitchFamily="49" charset="-122"/>
                <a:ea typeface="黑体" panose="02010609060101010101" pitchFamily="49" charset="-122"/>
              </a:rPr>
              <a:t>数据管理</a:t>
            </a:r>
            <a:endParaRPr lang="en-US" altLang="zh-CN" sz="2400" dirty="0">
              <a:latin typeface="黑体" panose="02010609060101010101" pitchFamily="49" charset="-122"/>
              <a:ea typeface="黑体" panose="02010609060101010101" pitchFamily="49" charset="-122"/>
            </a:endParaRPr>
          </a:p>
          <a:p>
            <a:pPr marL="342900" lvl="1" indent="-342900">
              <a:buSzPct val="90000"/>
              <a:buFontTx/>
              <a:buChar char="•"/>
            </a:pPr>
            <a:r>
              <a:rPr lang="en-US" altLang="zh-CN" sz="3600" b="1" dirty="0">
                <a:latin typeface="黑体" panose="02010609060101010101" pitchFamily="49" charset="-122"/>
                <a:ea typeface="黑体" panose="02010609060101010101" pitchFamily="49" charset="-122"/>
              </a:rPr>
              <a:t>4. </a:t>
            </a:r>
            <a:r>
              <a:rPr lang="zh-CN" altLang="zh-CN" sz="3600" b="1" dirty="0">
                <a:latin typeface="黑体" panose="02010609060101010101" pitchFamily="49" charset="-122"/>
                <a:ea typeface="黑体" panose="02010609060101010101" pitchFamily="49" charset="-122"/>
              </a:rPr>
              <a:t>数据</a:t>
            </a:r>
            <a:r>
              <a:rPr lang="zh-CN" altLang="zh-CN" sz="3600" b="1" dirty="0" smtClean="0">
                <a:latin typeface="黑体" panose="02010609060101010101" pitchFamily="49" charset="-122"/>
                <a:ea typeface="黑体" panose="02010609060101010101" pitchFamily="49" charset="-122"/>
              </a:rPr>
              <a:t>科学</a:t>
            </a:r>
            <a:r>
              <a:rPr lang="zh-CN" altLang="en-US" sz="3600" b="1" dirty="0" smtClean="0">
                <a:latin typeface="黑体" panose="02010609060101010101" pitchFamily="49" charset="-122"/>
                <a:ea typeface="黑体" panose="02010609060101010101" pitchFamily="49" charset="-122"/>
              </a:rPr>
              <a:t>与</a:t>
            </a:r>
            <a:endParaRPr lang="en-US" altLang="zh-CN" sz="3600" b="1" dirty="0" smtClean="0">
              <a:latin typeface="黑体" panose="02010609060101010101" pitchFamily="49" charset="-122"/>
              <a:ea typeface="黑体" panose="02010609060101010101" pitchFamily="49" charset="-122"/>
            </a:endParaRPr>
          </a:p>
          <a:p>
            <a:pPr marL="990600" lvl="1" indent="0">
              <a:buSzPct val="90000"/>
              <a:buNone/>
            </a:pPr>
            <a:r>
              <a:rPr lang="zh-CN" altLang="zh-CN" sz="3600" b="1" dirty="0" smtClean="0">
                <a:latin typeface="黑体" panose="02010609060101010101" pitchFamily="49" charset="-122"/>
                <a:ea typeface="黑体" panose="02010609060101010101" pitchFamily="49" charset="-122"/>
              </a:rPr>
              <a:t>其它学科</a:t>
            </a:r>
            <a:r>
              <a:rPr lang="zh-CN" altLang="en-US" sz="3600" b="1" dirty="0" smtClean="0">
                <a:latin typeface="黑体" panose="02010609060101010101" pitchFamily="49" charset="-122"/>
                <a:ea typeface="黑体" panose="02010609060101010101" pitchFamily="49" charset="-122"/>
              </a:rPr>
              <a:t>的</a:t>
            </a:r>
            <a:endParaRPr lang="en-US" altLang="zh-CN" sz="3600" b="1" dirty="0" smtClean="0">
              <a:latin typeface="黑体" panose="02010609060101010101" pitchFamily="49" charset="-122"/>
              <a:ea typeface="黑体" panose="02010609060101010101" pitchFamily="49" charset="-122"/>
            </a:endParaRPr>
          </a:p>
          <a:p>
            <a:pPr marL="990600" lvl="1" indent="0">
              <a:buSzPct val="90000"/>
              <a:buNone/>
            </a:pPr>
            <a:r>
              <a:rPr lang="zh-CN" altLang="zh-CN" sz="3600" b="1" dirty="0" smtClean="0">
                <a:latin typeface="黑体" panose="02010609060101010101" pitchFamily="49" charset="-122"/>
                <a:ea typeface="黑体" panose="02010609060101010101" pitchFamily="49" charset="-122"/>
              </a:rPr>
              <a:t>关系</a:t>
            </a:r>
            <a:endParaRPr lang="zh-CN" altLang="en-US" sz="2400" dirty="0">
              <a:latin typeface="微软雅黑" panose="020B0503020204020204" pitchFamily="34" charset="-122"/>
              <a:ea typeface="微软雅黑" panose="020B0503020204020204" pitchFamily="34" charset="-122"/>
            </a:endParaRPr>
          </a:p>
        </p:txBody>
      </p:sp>
      <p:pic>
        <p:nvPicPr>
          <p:cNvPr id="6" name="内容占位符 5" descr="c:\users\administrator\desktop\ww1.jp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038614" y="3048010"/>
            <a:ext cx="4836300" cy="2743128"/>
          </a:xfrm>
          <a:prstGeom prst="rect">
            <a:avLst/>
          </a:prstGeom>
          <a:noFill/>
          <a:ln>
            <a:noFill/>
          </a:ln>
        </p:spPr>
      </p:pic>
    </p:spTree>
    <p:extLst>
      <p:ext uri="{BB962C8B-B14F-4D97-AF65-F5344CB8AC3E}">
        <p14:creationId xmlns:p14="http://schemas.microsoft.com/office/powerpoint/2010/main" val="7744861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down)">
                                      <p:cBhvr>
                                        <p:cTn id="7" dur="580">
                                          <p:stCondLst>
                                            <p:cond delay="0"/>
                                          </p:stCondLst>
                                        </p:cTn>
                                        <p:tgtEl>
                                          <p:spTgt spid="6147">
                                            <p:txEl>
                                              <p:pRg st="0" end="0"/>
                                            </p:txEl>
                                          </p:spTgt>
                                        </p:tgtEl>
                                      </p:cBhvr>
                                    </p:animEffect>
                                    <p:anim calcmode="lin" valueType="num">
                                      <p:cBhvr>
                                        <p:cTn id="8" dur="1822" tmFilter="0,0; 0.14,0.36; 0.43,0.73; 0.71,0.91; 1.0,1.0">
                                          <p:stCondLst>
                                            <p:cond delay="0"/>
                                          </p:stCondLst>
                                        </p:cTn>
                                        <p:tgtEl>
                                          <p:spTgt spid="614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4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14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14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14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147">
                                            <p:txEl>
                                              <p:pRg st="0" end="0"/>
                                            </p:txEl>
                                          </p:spTgt>
                                        </p:tgtEl>
                                      </p:cBhvr>
                                      <p:to x="100000" y="60000"/>
                                    </p:animScale>
                                    <p:animScale>
                                      <p:cBhvr>
                                        <p:cTn id="14" dur="166" decel="50000">
                                          <p:stCondLst>
                                            <p:cond delay="676"/>
                                          </p:stCondLst>
                                        </p:cTn>
                                        <p:tgtEl>
                                          <p:spTgt spid="6147">
                                            <p:txEl>
                                              <p:pRg st="0" end="0"/>
                                            </p:txEl>
                                          </p:spTgt>
                                        </p:tgtEl>
                                      </p:cBhvr>
                                      <p:to x="100000" y="100000"/>
                                    </p:animScale>
                                    <p:animScale>
                                      <p:cBhvr>
                                        <p:cTn id="15" dur="26">
                                          <p:stCondLst>
                                            <p:cond delay="1312"/>
                                          </p:stCondLst>
                                        </p:cTn>
                                        <p:tgtEl>
                                          <p:spTgt spid="6147">
                                            <p:txEl>
                                              <p:pRg st="0" end="0"/>
                                            </p:txEl>
                                          </p:spTgt>
                                        </p:tgtEl>
                                      </p:cBhvr>
                                      <p:to x="100000" y="80000"/>
                                    </p:animScale>
                                    <p:animScale>
                                      <p:cBhvr>
                                        <p:cTn id="16" dur="166" decel="50000">
                                          <p:stCondLst>
                                            <p:cond delay="1338"/>
                                          </p:stCondLst>
                                        </p:cTn>
                                        <p:tgtEl>
                                          <p:spTgt spid="6147">
                                            <p:txEl>
                                              <p:pRg st="0" end="0"/>
                                            </p:txEl>
                                          </p:spTgt>
                                        </p:tgtEl>
                                      </p:cBhvr>
                                      <p:to x="100000" y="100000"/>
                                    </p:animScale>
                                    <p:animScale>
                                      <p:cBhvr>
                                        <p:cTn id="17" dur="26">
                                          <p:stCondLst>
                                            <p:cond delay="1642"/>
                                          </p:stCondLst>
                                        </p:cTn>
                                        <p:tgtEl>
                                          <p:spTgt spid="6147">
                                            <p:txEl>
                                              <p:pRg st="0" end="0"/>
                                            </p:txEl>
                                          </p:spTgt>
                                        </p:tgtEl>
                                      </p:cBhvr>
                                      <p:to x="100000" y="90000"/>
                                    </p:animScale>
                                    <p:animScale>
                                      <p:cBhvr>
                                        <p:cTn id="18" dur="166" decel="50000">
                                          <p:stCondLst>
                                            <p:cond delay="1668"/>
                                          </p:stCondLst>
                                        </p:cTn>
                                        <p:tgtEl>
                                          <p:spTgt spid="6147">
                                            <p:txEl>
                                              <p:pRg st="0" end="0"/>
                                            </p:txEl>
                                          </p:spTgt>
                                        </p:tgtEl>
                                      </p:cBhvr>
                                      <p:to x="100000" y="100000"/>
                                    </p:animScale>
                                    <p:animScale>
                                      <p:cBhvr>
                                        <p:cTn id="19" dur="26">
                                          <p:stCondLst>
                                            <p:cond delay="1808"/>
                                          </p:stCondLst>
                                        </p:cTn>
                                        <p:tgtEl>
                                          <p:spTgt spid="6147">
                                            <p:txEl>
                                              <p:pRg st="0" end="0"/>
                                            </p:txEl>
                                          </p:spTgt>
                                        </p:tgtEl>
                                      </p:cBhvr>
                                      <p:to x="100000" y="95000"/>
                                    </p:animScale>
                                    <p:animScale>
                                      <p:cBhvr>
                                        <p:cTn id="20" dur="166" decel="50000">
                                          <p:stCondLst>
                                            <p:cond delay="1834"/>
                                          </p:stCondLst>
                                        </p:cTn>
                                        <p:tgtEl>
                                          <p:spTgt spid="6147">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147">
                                            <p:txEl>
                                              <p:pRg st="1" end="1"/>
                                            </p:txEl>
                                          </p:spTgt>
                                        </p:tgtEl>
                                        <p:attrNameLst>
                                          <p:attrName>style.visibility</p:attrName>
                                        </p:attrNameLst>
                                      </p:cBhvr>
                                      <p:to>
                                        <p:strVal val="visible"/>
                                      </p:to>
                                    </p:set>
                                    <p:animEffect transition="in" filter="wipe(down)">
                                      <p:cBhvr>
                                        <p:cTn id="23" dur="580">
                                          <p:stCondLst>
                                            <p:cond delay="0"/>
                                          </p:stCondLst>
                                        </p:cTn>
                                        <p:tgtEl>
                                          <p:spTgt spid="6147">
                                            <p:txEl>
                                              <p:pRg st="1" end="1"/>
                                            </p:txEl>
                                          </p:spTgt>
                                        </p:tgtEl>
                                      </p:cBhvr>
                                    </p:animEffect>
                                    <p:anim calcmode="lin" valueType="num">
                                      <p:cBhvr>
                                        <p:cTn id="24" dur="1822" tmFilter="0,0; 0.14,0.36; 0.43,0.73; 0.71,0.91; 1.0,1.0">
                                          <p:stCondLst>
                                            <p:cond delay="0"/>
                                          </p:stCondLst>
                                        </p:cTn>
                                        <p:tgtEl>
                                          <p:spTgt spid="6147">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147">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147">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147">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147">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147">
                                            <p:txEl>
                                              <p:pRg st="1" end="1"/>
                                            </p:txEl>
                                          </p:spTgt>
                                        </p:tgtEl>
                                      </p:cBhvr>
                                      <p:to x="100000" y="60000"/>
                                    </p:animScale>
                                    <p:animScale>
                                      <p:cBhvr>
                                        <p:cTn id="30" dur="166" decel="50000">
                                          <p:stCondLst>
                                            <p:cond delay="676"/>
                                          </p:stCondLst>
                                        </p:cTn>
                                        <p:tgtEl>
                                          <p:spTgt spid="6147">
                                            <p:txEl>
                                              <p:pRg st="1" end="1"/>
                                            </p:txEl>
                                          </p:spTgt>
                                        </p:tgtEl>
                                      </p:cBhvr>
                                      <p:to x="100000" y="100000"/>
                                    </p:animScale>
                                    <p:animScale>
                                      <p:cBhvr>
                                        <p:cTn id="31" dur="26">
                                          <p:stCondLst>
                                            <p:cond delay="1312"/>
                                          </p:stCondLst>
                                        </p:cTn>
                                        <p:tgtEl>
                                          <p:spTgt spid="6147">
                                            <p:txEl>
                                              <p:pRg st="1" end="1"/>
                                            </p:txEl>
                                          </p:spTgt>
                                        </p:tgtEl>
                                      </p:cBhvr>
                                      <p:to x="100000" y="80000"/>
                                    </p:animScale>
                                    <p:animScale>
                                      <p:cBhvr>
                                        <p:cTn id="32" dur="166" decel="50000">
                                          <p:stCondLst>
                                            <p:cond delay="1338"/>
                                          </p:stCondLst>
                                        </p:cTn>
                                        <p:tgtEl>
                                          <p:spTgt spid="6147">
                                            <p:txEl>
                                              <p:pRg st="1" end="1"/>
                                            </p:txEl>
                                          </p:spTgt>
                                        </p:tgtEl>
                                      </p:cBhvr>
                                      <p:to x="100000" y="100000"/>
                                    </p:animScale>
                                    <p:animScale>
                                      <p:cBhvr>
                                        <p:cTn id="33" dur="26">
                                          <p:stCondLst>
                                            <p:cond delay="1642"/>
                                          </p:stCondLst>
                                        </p:cTn>
                                        <p:tgtEl>
                                          <p:spTgt spid="6147">
                                            <p:txEl>
                                              <p:pRg st="1" end="1"/>
                                            </p:txEl>
                                          </p:spTgt>
                                        </p:tgtEl>
                                      </p:cBhvr>
                                      <p:to x="100000" y="90000"/>
                                    </p:animScale>
                                    <p:animScale>
                                      <p:cBhvr>
                                        <p:cTn id="34" dur="166" decel="50000">
                                          <p:stCondLst>
                                            <p:cond delay="1668"/>
                                          </p:stCondLst>
                                        </p:cTn>
                                        <p:tgtEl>
                                          <p:spTgt spid="6147">
                                            <p:txEl>
                                              <p:pRg st="1" end="1"/>
                                            </p:txEl>
                                          </p:spTgt>
                                        </p:tgtEl>
                                      </p:cBhvr>
                                      <p:to x="100000" y="100000"/>
                                    </p:animScale>
                                    <p:animScale>
                                      <p:cBhvr>
                                        <p:cTn id="35" dur="26">
                                          <p:stCondLst>
                                            <p:cond delay="1808"/>
                                          </p:stCondLst>
                                        </p:cTn>
                                        <p:tgtEl>
                                          <p:spTgt spid="6147">
                                            <p:txEl>
                                              <p:pRg st="1" end="1"/>
                                            </p:txEl>
                                          </p:spTgt>
                                        </p:tgtEl>
                                      </p:cBhvr>
                                      <p:to x="100000" y="95000"/>
                                    </p:animScale>
                                    <p:animScale>
                                      <p:cBhvr>
                                        <p:cTn id="36" dur="166" decel="50000">
                                          <p:stCondLst>
                                            <p:cond delay="1834"/>
                                          </p:stCondLst>
                                        </p:cTn>
                                        <p:tgtEl>
                                          <p:spTgt spid="6147">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6147">
                                            <p:txEl>
                                              <p:pRg st="2" end="2"/>
                                            </p:txEl>
                                          </p:spTgt>
                                        </p:tgtEl>
                                        <p:attrNameLst>
                                          <p:attrName>style.visibility</p:attrName>
                                        </p:attrNameLst>
                                      </p:cBhvr>
                                      <p:to>
                                        <p:strVal val="visible"/>
                                      </p:to>
                                    </p:set>
                                    <p:animEffect transition="in" filter="wipe(down)">
                                      <p:cBhvr>
                                        <p:cTn id="39" dur="580">
                                          <p:stCondLst>
                                            <p:cond delay="0"/>
                                          </p:stCondLst>
                                        </p:cTn>
                                        <p:tgtEl>
                                          <p:spTgt spid="6147">
                                            <p:txEl>
                                              <p:pRg st="2" end="2"/>
                                            </p:txEl>
                                          </p:spTgt>
                                        </p:tgtEl>
                                      </p:cBhvr>
                                    </p:animEffect>
                                    <p:anim calcmode="lin" valueType="num">
                                      <p:cBhvr>
                                        <p:cTn id="40" dur="1822" tmFilter="0,0; 0.14,0.36; 0.43,0.73; 0.71,0.91; 1.0,1.0">
                                          <p:stCondLst>
                                            <p:cond delay="0"/>
                                          </p:stCondLst>
                                        </p:cTn>
                                        <p:tgtEl>
                                          <p:spTgt spid="6147">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147">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147">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147">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147">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147">
                                            <p:txEl>
                                              <p:pRg st="2" end="2"/>
                                            </p:txEl>
                                          </p:spTgt>
                                        </p:tgtEl>
                                      </p:cBhvr>
                                      <p:to x="100000" y="60000"/>
                                    </p:animScale>
                                    <p:animScale>
                                      <p:cBhvr>
                                        <p:cTn id="46" dur="166" decel="50000">
                                          <p:stCondLst>
                                            <p:cond delay="676"/>
                                          </p:stCondLst>
                                        </p:cTn>
                                        <p:tgtEl>
                                          <p:spTgt spid="6147">
                                            <p:txEl>
                                              <p:pRg st="2" end="2"/>
                                            </p:txEl>
                                          </p:spTgt>
                                        </p:tgtEl>
                                      </p:cBhvr>
                                      <p:to x="100000" y="100000"/>
                                    </p:animScale>
                                    <p:animScale>
                                      <p:cBhvr>
                                        <p:cTn id="47" dur="26">
                                          <p:stCondLst>
                                            <p:cond delay="1312"/>
                                          </p:stCondLst>
                                        </p:cTn>
                                        <p:tgtEl>
                                          <p:spTgt spid="6147">
                                            <p:txEl>
                                              <p:pRg st="2" end="2"/>
                                            </p:txEl>
                                          </p:spTgt>
                                        </p:tgtEl>
                                      </p:cBhvr>
                                      <p:to x="100000" y="80000"/>
                                    </p:animScale>
                                    <p:animScale>
                                      <p:cBhvr>
                                        <p:cTn id="48" dur="166" decel="50000">
                                          <p:stCondLst>
                                            <p:cond delay="1338"/>
                                          </p:stCondLst>
                                        </p:cTn>
                                        <p:tgtEl>
                                          <p:spTgt spid="6147">
                                            <p:txEl>
                                              <p:pRg st="2" end="2"/>
                                            </p:txEl>
                                          </p:spTgt>
                                        </p:tgtEl>
                                      </p:cBhvr>
                                      <p:to x="100000" y="100000"/>
                                    </p:animScale>
                                    <p:animScale>
                                      <p:cBhvr>
                                        <p:cTn id="49" dur="26">
                                          <p:stCondLst>
                                            <p:cond delay="1642"/>
                                          </p:stCondLst>
                                        </p:cTn>
                                        <p:tgtEl>
                                          <p:spTgt spid="6147">
                                            <p:txEl>
                                              <p:pRg st="2" end="2"/>
                                            </p:txEl>
                                          </p:spTgt>
                                        </p:tgtEl>
                                      </p:cBhvr>
                                      <p:to x="100000" y="90000"/>
                                    </p:animScale>
                                    <p:animScale>
                                      <p:cBhvr>
                                        <p:cTn id="50" dur="166" decel="50000">
                                          <p:stCondLst>
                                            <p:cond delay="1668"/>
                                          </p:stCondLst>
                                        </p:cTn>
                                        <p:tgtEl>
                                          <p:spTgt spid="6147">
                                            <p:txEl>
                                              <p:pRg st="2" end="2"/>
                                            </p:txEl>
                                          </p:spTgt>
                                        </p:tgtEl>
                                      </p:cBhvr>
                                      <p:to x="100000" y="100000"/>
                                    </p:animScale>
                                    <p:animScale>
                                      <p:cBhvr>
                                        <p:cTn id="51" dur="26">
                                          <p:stCondLst>
                                            <p:cond delay="1808"/>
                                          </p:stCondLst>
                                        </p:cTn>
                                        <p:tgtEl>
                                          <p:spTgt spid="6147">
                                            <p:txEl>
                                              <p:pRg st="2" end="2"/>
                                            </p:txEl>
                                          </p:spTgt>
                                        </p:tgtEl>
                                      </p:cBhvr>
                                      <p:to x="100000" y="95000"/>
                                    </p:animScale>
                                    <p:animScale>
                                      <p:cBhvr>
                                        <p:cTn id="52" dur="166" decel="50000">
                                          <p:stCondLst>
                                            <p:cond delay="1834"/>
                                          </p:stCondLst>
                                        </p:cTn>
                                        <p:tgtEl>
                                          <p:spTgt spid="6147">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6147">
                                            <p:txEl>
                                              <p:pRg st="3" end="3"/>
                                            </p:txEl>
                                          </p:spTgt>
                                        </p:tgtEl>
                                        <p:attrNameLst>
                                          <p:attrName>style.visibility</p:attrName>
                                        </p:attrNameLst>
                                      </p:cBhvr>
                                      <p:to>
                                        <p:strVal val="visible"/>
                                      </p:to>
                                    </p:set>
                                    <p:animEffect transition="in" filter="wipe(down)">
                                      <p:cBhvr>
                                        <p:cTn id="55" dur="580">
                                          <p:stCondLst>
                                            <p:cond delay="0"/>
                                          </p:stCondLst>
                                        </p:cTn>
                                        <p:tgtEl>
                                          <p:spTgt spid="6147">
                                            <p:txEl>
                                              <p:pRg st="3" end="3"/>
                                            </p:txEl>
                                          </p:spTgt>
                                        </p:tgtEl>
                                      </p:cBhvr>
                                    </p:animEffect>
                                    <p:anim calcmode="lin" valueType="num">
                                      <p:cBhvr>
                                        <p:cTn id="56" dur="1822" tmFilter="0,0; 0.14,0.36; 0.43,0.73; 0.71,0.91; 1.0,1.0">
                                          <p:stCondLst>
                                            <p:cond delay="0"/>
                                          </p:stCondLst>
                                        </p:cTn>
                                        <p:tgtEl>
                                          <p:spTgt spid="6147">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147">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147">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147">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147">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147">
                                            <p:txEl>
                                              <p:pRg st="3" end="3"/>
                                            </p:txEl>
                                          </p:spTgt>
                                        </p:tgtEl>
                                      </p:cBhvr>
                                      <p:to x="100000" y="60000"/>
                                    </p:animScale>
                                    <p:animScale>
                                      <p:cBhvr>
                                        <p:cTn id="62" dur="166" decel="50000">
                                          <p:stCondLst>
                                            <p:cond delay="676"/>
                                          </p:stCondLst>
                                        </p:cTn>
                                        <p:tgtEl>
                                          <p:spTgt spid="6147">
                                            <p:txEl>
                                              <p:pRg st="3" end="3"/>
                                            </p:txEl>
                                          </p:spTgt>
                                        </p:tgtEl>
                                      </p:cBhvr>
                                      <p:to x="100000" y="100000"/>
                                    </p:animScale>
                                    <p:animScale>
                                      <p:cBhvr>
                                        <p:cTn id="63" dur="26">
                                          <p:stCondLst>
                                            <p:cond delay="1312"/>
                                          </p:stCondLst>
                                        </p:cTn>
                                        <p:tgtEl>
                                          <p:spTgt spid="6147">
                                            <p:txEl>
                                              <p:pRg st="3" end="3"/>
                                            </p:txEl>
                                          </p:spTgt>
                                        </p:tgtEl>
                                      </p:cBhvr>
                                      <p:to x="100000" y="80000"/>
                                    </p:animScale>
                                    <p:animScale>
                                      <p:cBhvr>
                                        <p:cTn id="64" dur="166" decel="50000">
                                          <p:stCondLst>
                                            <p:cond delay="1338"/>
                                          </p:stCondLst>
                                        </p:cTn>
                                        <p:tgtEl>
                                          <p:spTgt spid="6147">
                                            <p:txEl>
                                              <p:pRg st="3" end="3"/>
                                            </p:txEl>
                                          </p:spTgt>
                                        </p:tgtEl>
                                      </p:cBhvr>
                                      <p:to x="100000" y="100000"/>
                                    </p:animScale>
                                    <p:animScale>
                                      <p:cBhvr>
                                        <p:cTn id="65" dur="26">
                                          <p:stCondLst>
                                            <p:cond delay="1642"/>
                                          </p:stCondLst>
                                        </p:cTn>
                                        <p:tgtEl>
                                          <p:spTgt spid="6147">
                                            <p:txEl>
                                              <p:pRg st="3" end="3"/>
                                            </p:txEl>
                                          </p:spTgt>
                                        </p:tgtEl>
                                      </p:cBhvr>
                                      <p:to x="100000" y="90000"/>
                                    </p:animScale>
                                    <p:animScale>
                                      <p:cBhvr>
                                        <p:cTn id="66" dur="166" decel="50000">
                                          <p:stCondLst>
                                            <p:cond delay="1668"/>
                                          </p:stCondLst>
                                        </p:cTn>
                                        <p:tgtEl>
                                          <p:spTgt spid="6147">
                                            <p:txEl>
                                              <p:pRg st="3" end="3"/>
                                            </p:txEl>
                                          </p:spTgt>
                                        </p:tgtEl>
                                      </p:cBhvr>
                                      <p:to x="100000" y="100000"/>
                                    </p:animScale>
                                    <p:animScale>
                                      <p:cBhvr>
                                        <p:cTn id="67" dur="26">
                                          <p:stCondLst>
                                            <p:cond delay="1808"/>
                                          </p:stCondLst>
                                        </p:cTn>
                                        <p:tgtEl>
                                          <p:spTgt spid="6147">
                                            <p:txEl>
                                              <p:pRg st="3" end="3"/>
                                            </p:txEl>
                                          </p:spTgt>
                                        </p:tgtEl>
                                      </p:cBhvr>
                                      <p:to x="100000" y="95000"/>
                                    </p:animScale>
                                    <p:animScale>
                                      <p:cBhvr>
                                        <p:cTn id="68" dur="166" decel="50000">
                                          <p:stCondLst>
                                            <p:cond delay="1834"/>
                                          </p:stCondLst>
                                        </p:cTn>
                                        <p:tgtEl>
                                          <p:spTgt spid="6147">
                                            <p:txEl>
                                              <p:pRg st="3" end="3"/>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6147">
                                            <p:txEl>
                                              <p:pRg st="4" end="4"/>
                                            </p:txEl>
                                          </p:spTgt>
                                        </p:tgtEl>
                                        <p:attrNameLst>
                                          <p:attrName>style.visibility</p:attrName>
                                        </p:attrNameLst>
                                      </p:cBhvr>
                                      <p:to>
                                        <p:strVal val="visible"/>
                                      </p:to>
                                    </p:set>
                                    <p:animEffect transition="in" filter="wipe(down)">
                                      <p:cBhvr>
                                        <p:cTn id="71" dur="580">
                                          <p:stCondLst>
                                            <p:cond delay="0"/>
                                          </p:stCondLst>
                                        </p:cTn>
                                        <p:tgtEl>
                                          <p:spTgt spid="6147">
                                            <p:txEl>
                                              <p:pRg st="4" end="4"/>
                                            </p:txEl>
                                          </p:spTgt>
                                        </p:tgtEl>
                                      </p:cBhvr>
                                    </p:animEffect>
                                    <p:anim calcmode="lin" valueType="num">
                                      <p:cBhvr>
                                        <p:cTn id="72" dur="1822" tmFilter="0,0; 0.14,0.36; 0.43,0.73; 0.71,0.91; 1.0,1.0">
                                          <p:stCondLst>
                                            <p:cond delay="0"/>
                                          </p:stCondLst>
                                        </p:cTn>
                                        <p:tgtEl>
                                          <p:spTgt spid="6147">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6147">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6147">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6147">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6147">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6147">
                                            <p:txEl>
                                              <p:pRg st="4" end="4"/>
                                            </p:txEl>
                                          </p:spTgt>
                                        </p:tgtEl>
                                      </p:cBhvr>
                                      <p:to x="100000" y="60000"/>
                                    </p:animScale>
                                    <p:animScale>
                                      <p:cBhvr>
                                        <p:cTn id="78" dur="166" decel="50000">
                                          <p:stCondLst>
                                            <p:cond delay="676"/>
                                          </p:stCondLst>
                                        </p:cTn>
                                        <p:tgtEl>
                                          <p:spTgt spid="6147">
                                            <p:txEl>
                                              <p:pRg st="4" end="4"/>
                                            </p:txEl>
                                          </p:spTgt>
                                        </p:tgtEl>
                                      </p:cBhvr>
                                      <p:to x="100000" y="100000"/>
                                    </p:animScale>
                                    <p:animScale>
                                      <p:cBhvr>
                                        <p:cTn id="79" dur="26">
                                          <p:stCondLst>
                                            <p:cond delay="1312"/>
                                          </p:stCondLst>
                                        </p:cTn>
                                        <p:tgtEl>
                                          <p:spTgt spid="6147">
                                            <p:txEl>
                                              <p:pRg st="4" end="4"/>
                                            </p:txEl>
                                          </p:spTgt>
                                        </p:tgtEl>
                                      </p:cBhvr>
                                      <p:to x="100000" y="80000"/>
                                    </p:animScale>
                                    <p:animScale>
                                      <p:cBhvr>
                                        <p:cTn id="80" dur="166" decel="50000">
                                          <p:stCondLst>
                                            <p:cond delay="1338"/>
                                          </p:stCondLst>
                                        </p:cTn>
                                        <p:tgtEl>
                                          <p:spTgt spid="6147">
                                            <p:txEl>
                                              <p:pRg st="4" end="4"/>
                                            </p:txEl>
                                          </p:spTgt>
                                        </p:tgtEl>
                                      </p:cBhvr>
                                      <p:to x="100000" y="100000"/>
                                    </p:animScale>
                                    <p:animScale>
                                      <p:cBhvr>
                                        <p:cTn id="81" dur="26">
                                          <p:stCondLst>
                                            <p:cond delay="1642"/>
                                          </p:stCondLst>
                                        </p:cTn>
                                        <p:tgtEl>
                                          <p:spTgt spid="6147">
                                            <p:txEl>
                                              <p:pRg st="4" end="4"/>
                                            </p:txEl>
                                          </p:spTgt>
                                        </p:tgtEl>
                                      </p:cBhvr>
                                      <p:to x="100000" y="90000"/>
                                    </p:animScale>
                                    <p:animScale>
                                      <p:cBhvr>
                                        <p:cTn id="82" dur="166" decel="50000">
                                          <p:stCondLst>
                                            <p:cond delay="1668"/>
                                          </p:stCondLst>
                                        </p:cTn>
                                        <p:tgtEl>
                                          <p:spTgt spid="6147">
                                            <p:txEl>
                                              <p:pRg st="4" end="4"/>
                                            </p:txEl>
                                          </p:spTgt>
                                        </p:tgtEl>
                                      </p:cBhvr>
                                      <p:to x="100000" y="100000"/>
                                    </p:animScale>
                                    <p:animScale>
                                      <p:cBhvr>
                                        <p:cTn id="83" dur="26">
                                          <p:stCondLst>
                                            <p:cond delay="1808"/>
                                          </p:stCondLst>
                                        </p:cTn>
                                        <p:tgtEl>
                                          <p:spTgt spid="6147">
                                            <p:txEl>
                                              <p:pRg st="4" end="4"/>
                                            </p:txEl>
                                          </p:spTgt>
                                        </p:tgtEl>
                                      </p:cBhvr>
                                      <p:to x="100000" y="95000"/>
                                    </p:animScale>
                                    <p:animScale>
                                      <p:cBhvr>
                                        <p:cTn id="84" dur="166" decel="50000">
                                          <p:stCondLst>
                                            <p:cond delay="1834"/>
                                          </p:stCondLst>
                                        </p:cTn>
                                        <p:tgtEl>
                                          <p:spTgt spid="6147">
                                            <p:txEl>
                                              <p:pRg st="4" end="4"/>
                                            </p:txEl>
                                          </p:spTgt>
                                        </p:tgtEl>
                                      </p:cBhvr>
                                      <p:to x="100000" y="100000"/>
                                    </p:animScale>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6147">
                                            <p:txEl>
                                              <p:pRg st="5" end="5"/>
                                            </p:txEl>
                                          </p:spTgt>
                                        </p:tgtEl>
                                        <p:attrNameLst>
                                          <p:attrName>style.visibility</p:attrName>
                                        </p:attrNameLst>
                                      </p:cBhvr>
                                      <p:to>
                                        <p:strVal val="visible"/>
                                      </p:to>
                                    </p:set>
                                    <p:animEffect transition="in" filter="randombar(horizontal)">
                                      <p:cBhvr>
                                        <p:cTn id="89" dur="500"/>
                                        <p:tgtEl>
                                          <p:spTgt spid="6147">
                                            <p:txEl>
                                              <p:pRg st="5" end="5"/>
                                            </p:txEl>
                                          </p:spTgt>
                                        </p:tgtEl>
                                      </p:cBhvr>
                                    </p:animEffect>
                                  </p:childTnLst>
                                </p:cTn>
                              </p:par>
                              <p:par>
                                <p:cTn id="90" presetID="14" presetClass="entr" presetSubtype="10" fill="hold" grpId="0" nodeType="withEffect">
                                  <p:stCondLst>
                                    <p:cond delay="0"/>
                                  </p:stCondLst>
                                  <p:childTnLst>
                                    <p:set>
                                      <p:cBhvr>
                                        <p:cTn id="91" dur="1" fill="hold">
                                          <p:stCondLst>
                                            <p:cond delay="0"/>
                                          </p:stCondLst>
                                        </p:cTn>
                                        <p:tgtEl>
                                          <p:spTgt spid="6147">
                                            <p:txEl>
                                              <p:pRg st="6" end="6"/>
                                            </p:txEl>
                                          </p:spTgt>
                                        </p:tgtEl>
                                        <p:attrNameLst>
                                          <p:attrName>style.visibility</p:attrName>
                                        </p:attrNameLst>
                                      </p:cBhvr>
                                      <p:to>
                                        <p:strVal val="visible"/>
                                      </p:to>
                                    </p:set>
                                    <p:animEffect transition="in" filter="randombar(horizontal)">
                                      <p:cBhvr>
                                        <p:cTn id="92" dur="500"/>
                                        <p:tgtEl>
                                          <p:spTgt spid="6147">
                                            <p:txEl>
                                              <p:pRg st="6" end="6"/>
                                            </p:txEl>
                                          </p:spTgt>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6147">
                                            <p:txEl>
                                              <p:pRg st="7" end="7"/>
                                            </p:txEl>
                                          </p:spTgt>
                                        </p:tgtEl>
                                        <p:attrNameLst>
                                          <p:attrName>style.visibility</p:attrName>
                                        </p:attrNameLst>
                                      </p:cBhvr>
                                      <p:to>
                                        <p:strVal val="visible"/>
                                      </p:to>
                                    </p:set>
                                    <p:animEffect transition="in" filter="randombar(horizontal)">
                                      <p:cBhvr>
                                        <p:cTn id="95" dur="500"/>
                                        <p:tgtEl>
                                          <p:spTgt spid="6147">
                                            <p:txEl>
                                              <p:pRg st="7" end="7"/>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nodeType="clickEffect">
                                  <p:stCondLst>
                                    <p:cond delay="0"/>
                                  </p:stCondLst>
                                  <p:childTnLst>
                                    <p:set>
                                      <p:cBhvr>
                                        <p:cTn id="99" dur="1" fill="hold">
                                          <p:stCondLst>
                                            <p:cond delay="0"/>
                                          </p:stCondLst>
                                        </p:cTn>
                                        <p:tgtEl>
                                          <p:spTgt spid="6"/>
                                        </p:tgtEl>
                                        <p:attrNameLst>
                                          <p:attrName>style.visibility</p:attrName>
                                        </p:attrNameLst>
                                      </p:cBhvr>
                                      <p:to>
                                        <p:strVal val="visible"/>
                                      </p:to>
                                    </p:set>
                                    <p:animEffect transition="in" filter="fade">
                                      <p:cBhvr>
                                        <p:cTn id="100" dur="1000"/>
                                        <p:tgtEl>
                                          <p:spTgt spid="6"/>
                                        </p:tgtEl>
                                      </p:cBhvr>
                                    </p:animEffect>
                                    <p:anim calcmode="lin" valueType="num">
                                      <p:cBhvr>
                                        <p:cTn id="101" dur="1000" fill="hold"/>
                                        <p:tgtEl>
                                          <p:spTgt spid="6"/>
                                        </p:tgtEl>
                                        <p:attrNameLst>
                                          <p:attrName>ppt_x</p:attrName>
                                        </p:attrNameLst>
                                      </p:cBhvr>
                                      <p:tavLst>
                                        <p:tav tm="0">
                                          <p:val>
                                            <p:strVal val="#ppt_x"/>
                                          </p:val>
                                        </p:tav>
                                        <p:tav tm="100000">
                                          <p:val>
                                            <p:strVal val="#ppt_x"/>
                                          </p:val>
                                        </p:tav>
                                      </p:tavLst>
                                    </p:anim>
                                    <p:anim calcmode="lin" valueType="num">
                                      <p:cBhvr>
                                        <p:cTn id="10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308"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457200" y="1600200"/>
            <a:ext cx="5562562" cy="4525963"/>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5</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数据科学的体系</a:t>
            </a:r>
            <a:r>
              <a:rPr lang="zh-CN" altLang="zh-CN" sz="3600" b="1" dirty="0" smtClean="0">
                <a:latin typeface="黑体" panose="02010609060101010101" pitchFamily="49" charset="-122"/>
                <a:ea typeface="黑体" panose="02010609060101010101" pitchFamily="49" charset="-122"/>
              </a:rPr>
              <a:t>框架</a:t>
            </a:r>
            <a:endParaRPr lang="zh-CN" altLang="en-US" sz="2400" dirty="0">
              <a:latin typeface="微软雅黑" panose="020B0503020204020204" pitchFamily="34" charset="-122"/>
              <a:ea typeface="微软雅黑" panose="020B0503020204020204" pitchFamily="34" charset="-122"/>
            </a:endParaRPr>
          </a:p>
        </p:txBody>
      </p:sp>
      <p:pic>
        <p:nvPicPr>
          <p:cNvPr id="8" name="图片 7" descr="c:\users\administrator\desktop\w2_副本.jpg"/>
          <p:cNvPicPr/>
          <p:nvPr/>
        </p:nvPicPr>
        <p:blipFill>
          <a:blip r:embed="rId2">
            <a:extLst>
              <a:ext uri="{28A0092B-C50C-407E-A947-70E740481C1C}">
                <a14:useLocalDpi xmlns:a14="http://schemas.microsoft.com/office/drawing/2010/main" val="0"/>
              </a:ext>
            </a:extLst>
          </a:blip>
          <a:srcRect/>
          <a:stretch>
            <a:fillRect/>
          </a:stretch>
        </p:blipFill>
        <p:spPr bwMode="auto">
          <a:xfrm>
            <a:off x="1295486" y="2432068"/>
            <a:ext cx="7137661" cy="3827712"/>
          </a:xfrm>
          <a:prstGeom prst="rect">
            <a:avLst/>
          </a:prstGeom>
          <a:noFill/>
          <a:ln>
            <a:noFill/>
          </a:ln>
        </p:spPr>
      </p:pic>
    </p:spTree>
    <p:extLst>
      <p:ext uri="{BB962C8B-B14F-4D97-AF65-F5344CB8AC3E}">
        <p14:creationId xmlns:p14="http://schemas.microsoft.com/office/powerpoint/2010/main" val="4258598029"/>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308" y="762070"/>
            <a:ext cx="8229600" cy="927100"/>
          </a:xfrm>
        </p:spPr>
        <p:txBody>
          <a:bodyPr/>
          <a:lstStyle/>
          <a:p>
            <a:r>
              <a:rPr lang="en-US" altLang="zh-CN" sz="4800" dirty="0">
                <a:latin typeface="楷体" panose="02010609060101010101" pitchFamily="49" charset="-122"/>
                <a:ea typeface="楷体" panose="02010609060101010101" pitchFamily="49" charset="-122"/>
              </a:rPr>
              <a:t>1.3 </a:t>
            </a:r>
            <a:r>
              <a:rPr lang="zh-CN" altLang="zh-CN" sz="4800" dirty="0">
                <a:latin typeface="楷体" panose="02010609060101010101" pitchFamily="49" charset="-122"/>
                <a:ea typeface="楷体" panose="02010609060101010101" pitchFamily="49" charset="-122"/>
              </a:rPr>
              <a:t>计算思维</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6934018" cy="4724276"/>
          </a:xfrm>
        </p:spPr>
        <p:txBody>
          <a:bodyPr/>
          <a:lstStyle/>
          <a:p>
            <a:pPr>
              <a:buSzPct val="90000"/>
            </a:pPr>
            <a:r>
              <a:rPr lang="zh-CN" altLang="en-US" sz="3600" b="1" dirty="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计算的</a:t>
            </a:r>
            <a:r>
              <a:rPr lang="zh-CN" altLang="zh-CN" sz="3600" b="1" dirty="0" smtClean="0">
                <a:latin typeface="黑体" panose="02010609060101010101" pitchFamily="49" charset="-122"/>
                <a:ea typeface="黑体" panose="02010609060101010101" pitchFamily="49" charset="-122"/>
              </a:rPr>
              <a:t>本质</a:t>
            </a:r>
            <a:endParaRPr lang="en-US" altLang="zh-CN" sz="3600" b="1" dirty="0" smtClean="0">
              <a:latin typeface="黑体" panose="02010609060101010101" pitchFamily="49" charset="-122"/>
              <a:ea typeface="黑体" panose="02010609060101010101" pitchFamily="49" charset="-122"/>
            </a:endParaRPr>
          </a:p>
          <a:p>
            <a:pPr lvl="1"/>
            <a:r>
              <a:rPr lang="zh-CN" altLang="zh-CN" sz="2400" dirty="0" smtClean="0">
                <a:latin typeface="微软雅黑" panose="020B0503020204020204" pitchFamily="34" charset="-122"/>
                <a:ea typeface="微软雅黑" panose="020B0503020204020204" pitchFamily="34" charset="-122"/>
              </a:rPr>
              <a:t>计算</a:t>
            </a:r>
            <a:r>
              <a:rPr lang="zh-CN" altLang="zh-CN" sz="2400" dirty="0">
                <a:latin typeface="微软雅黑" panose="020B0503020204020204" pitchFamily="34" charset="-122"/>
                <a:ea typeface="微软雅黑" panose="020B0503020204020204" pitchFamily="34" charset="-122"/>
              </a:rPr>
              <a:t>本质上是一种</a:t>
            </a:r>
            <a:r>
              <a:rPr lang="zh-CN" altLang="zh-CN" sz="2400" dirty="0" smtClean="0">
                <a:latin typeface="微软雅黑" panose="020B0503020204020204" pitchFamily="34" charset="-122"/>
                <a:ea typeface="微软雅黑" panose="020B0503020204020204" pitchFamily="34" charset="-122"/>
              </a:rPr>
              <a:t>变换</a:t>
            </a:r>
            <a:r>
              <a:rPr lang="zh-CN" altLang="en-US" sz="2400" dirty="0" smtClean="0">
                <a:latin typeface="微软雅黑" panose="020B0503020204020204" pitchFamily="34" charset="-122"/>
                <a:ea typeface="微软雅黑" panose="020B0503020204020204" pitchFamily="34" charset="-122"/>
              </a:rPr>
              <a:t>，这种</a:t>
            </a:r>
            <a:r>
              <a:rPr lang="zh-CN" altLang="en-US" sz="2400" dirty="0">
                <a:latin typeface="微软雅黑" panose="020B0503020204020204" pitchFamily="34" charset="-122"/>
                <a:ea typeface="微软雅黑" panose="020B0503020204020204" pitchFamily="34" charset="-122"/>
              </a:rPr>
              <a:t>变换的方法称为</a:t>
            </a:r>
            <a:r>
              <a:rPr lang="zh-CN" altLang="en-US" sz="2400" dirty="0" smtClean="0">
                <a:latin typeface="微软雅黑" panose="020B0503020204020204" pitchFamily="34" charset="-122"/>
                <a:ea typeface="微软雅黑" panose="020B0503020204020204" pitchFamily="34" charset="-122"/>
              </a:rPr>
              <a:t>算法</a:t>
            </a:r>
          </a:p>
          <a:p>
            <a:pPr>
              <a:buSzPct val="90000"/>
            </a:pPr>
            <a:r>
              <a:rPr lang="zh-CN" altLang="en-US" sz="3600" b="1" dirty="0" smtClean="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a:t>
            </a:r>
            <a:r>
              <a:rPr lang="zh-CN" altLang="zh-CN" sz="3600" b="1" dirty="0" smtClean="0">
                <a:latin typeface="黑体" panose="02010609060101010101" pitchFamily="49" charset="-122"/>
                <a:ea typeface="黑体" panose="02010609060101010101" pitchFamily="49" charset="-122"/>
              </a:rPr>
              <a:t>计算</a:t>
            </a:r>
            <a:r>
              <a:rPr lang="zh-CN" altLang="en-US" sz="3600" b="1" dirty="0" smtClean="0">
                <a:latin typeface="黑体" panose="02010609060101010101" pitchFamily="49" charset="-122"/>
                <a:ea typeface="黑体" panose="02010609060101010101" pitchFamily="49" charset="-122"/>
              </a:rPr>
              <a:t>科学</a:t>
            </a:r>
            <a:endParaRPr lang="en-US" altLang="zh-CN" sz="3600" b="1" dirty="0" smtClean="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从计算机的角度讲，计算科学的</a:t>
            </a:r>
            <a:r>
              <a:rPr lang="zh-CN" altLang="en-US" sz="2400" dirty="0" smtClean="0">
                <a:latin typeface="微软雅黑" panose="020B0503020204020204" pitchFamily="34" charset="-122"/>
                <a:ea typeface="微软雅黑" panose="020B0503020204020204" pitchFamily="34" charset="-122"/>
              </a:rPr>
              <a:t>本质就是</a:t>
            </a:r>
            <a:r>
              <a:rPr lang="zh-CN" altLang="en-US" sz="2400" dirty="0">
                <a:latin typeface="微软雅黑" panose="020B0503020204020204" pitchFamily="34" charset="-122"/>
                <a:ea typeface="微软雅黑" panose="020B0503020204020204" pitchFamily="34" charset="-122"/>
              </a:rPr>
              <a:t>数据变换</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阿伦·图灵</a:t>
            </a:r>
            <a:r>
              <a:rPr lang="zh-CN" altLang="en-US" sz="2400" dirty="0">
                <a:latin typeface="微软雅黑" panose="020B0503020204020204" pitchFamily="34" charset="-122"/>
                <a:ea typeface="微软雅黑" panose="020B0503020204020204" pitchFamily="34" charset="-122"/>
              </a:rPr>
              <a:t>与</a:t>
            </a:r>
            <a:r>
              <a:rPr lang="zh-CN" altLang="zh-CN" sz="2400" dirty="0">
                <a:latin typeface="微软雅黑" panose="020B0503020204020204" pitchFamily="34" charset="-122"/>
                <a:ea typeface="微软雅黑" panose="020B0503020204020204" pitchFamily="34" charset="-122"/>
              </a:rPr>
              <a:t>图灵机</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 calcmode="lin" valueType="num">
                                      <p:cBhvr additive="base">
                                        <p:cTn id="11"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calcmode="lin" valueType="num">
                                      <p:cBhvr additive="base">
                                        <p:cTn id="17"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147">
                                            <p:txEl>
                                              <p:pRg st="3" end="3"/>
                                            </p:txEl>
                                          </p:spTgt>
                                        </p:tgtEl>
                                        <p:attrNameLst>
                                          <p:attrName>style.visibility</p:attrName>
                                        </p:attrNameLst>
                                      </p:cBhvr>
                                      <p:to>
                                        <p:strVal val="visible"/>
                                      </p:to>
                                    </p:set>
                                    <p:anim calcmode="lin" valueType="num">
                                      <p:cBhvr additive="base">
                                        <p:cTn id="21"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308" y="762070"/>
            <a:ext cx="8229600" cy="927100"/>
          </a:xfrm>
        </p:spPr>
        <p:txBody>
          <a:bodyPr/>
          <a:lstStyle/>
          <a:p>
            <a:r>
              <a:rPr lang="en-US" altLang="zh-CN" sz="4800" dirty="0">
                <a:latin typeface="楷体" panose="02010609060101010101" pitchFamily="49" charset="-122"/>
                <a:ea typeface="楷体" panose="02010609060101010101" pitchFamily="49" charset="-122"/>
              </a:rPr>
              <a:t>1.3 </a:t>
            </a:r>
            <a:r>
              <a:rPr lang="zh-CN" altLang="zh-CN" sz="4800" dirty="0">
                <a:latin typeface="楷体" panose="02010609060101010101" pitchFamily="49" charset="-122"/>
                <a:ea typeface="楷体" panose="02010609060101010101" pitchFamily="49" charset="-122"/>
              </a:rPr>
              <a:t>计算思维</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r>
              <a:rPr lang="zh-CN" altLang="en-US" sz="3600" b="1" dirty="0" smtClean="0">
                <a:latin typeface="黑体" panose="02010609060101010101" pitchFamily="49" charset="-122"/>
                <a:ea typeface="黑体" panose="02010609060101010101" pitchFamily="49" charset="-122"/>
              </a:rPr>
              <a:t>三</a:t>
            </a:r>
            <a:r>
              <a:rPr lang="en-US" altLang="zh-CN" sz="3600" b="1" dirty="0" smtClean="0">
                <a:latin typeface="黑体" panose="02010609060101010101" pitchFamily="49" charset="-122"/>
                <a:ea typeface="黑体" panose="02010609060101010101" pitchFamily="49" charset="-122"/>
              </a:rPr>
              <a:t>.</a:t>
            </a:r>
            <a:r>
              <a:rPr lang="zh-CN" altLang="zh-CN" sz="3600" b="1" dirty="0" smtClean="0">
                <a:latin typeface="黑体" panose="02010609060101010101" pitchFamily="49" charset="-122"/>
                <a:ea typeface="黑体" panose="02010609060101010101" pitchFamily="49" charset="-122"/>
              </a:rPr>
              <a:t>计算</a:t>
            </a:r>
            <a:r>
              <a:rPr lang="zh-CN" altLang="en-US" sz="3600" b="1" dirty="0" smtClean="0">
                <a:latin typeface="黑体" panose="02010609060101010101" pitchFamily="49" charset="-122"/>
                <a:ea typeface="黑体" panose="02010609060101010101" pitchFamily="49" charset="-122"/>
              </a:rPr>
              <a:t>思维</a:t>
            </a:r>
            <a:endParaRPr lang="en-US" altLang="zh-CN" sz="3600" b="1" dirty="0" smtClean="0">
              <a:latin typeface="黑体" panose="02010609060101010101" pitchFamily="49" charset="-122"/>
              <a:ea typeface="黑体" panose="02010609060101010101" pitchFamily="49" charset="-122"/>
            </a:endParaRPr>
          </a:p>
          <a:p>
            <a:r>
              <a:rPr lang="en-US" altLang="zh-CN" sz="3600" b="1" dirty="0">
                <a:latin typeface="黑体" panose="02010609060101010101" pitchFamily="49" charset="-122"/>
                <a:ea typeface="黑体" panose="02010609060101010101" pitchFamily="49" charset="-122"/>
              </a:rPr>
              <a:t>1. </a:t>
            </a:r>
            <a:r>
              <a:rPr lang="zh-CN" altLang="en-US" sz="3600" b="1" dirty="0">
                <a:latin typeface="黑体" panose="02010609060101010101" pitchFamily="49" charset="-122"/>
                <a:ea typeface="黑体" panose="02010609060101010101" pitchFamily="49" charset="-122"/>
              </a:rPr>
              <a:t>计算思维概念</a:t>
            </a:r>
            <a:endParaRPr lang="en-US" altLang="zh-CN" sz="3600" b="1" dirty="0">
              <a:latin typeface="黑体" panose="02010609060101010101" pitchFamily="49" charset="-122"/>
              <a:ea typeface="黑体" panose="02010609060101010101" pitchFamily="49" charset="-122"/>
            </a:endParaRPr>
          </a:p>
          <a:p>
            <a:pPr marL="944563" lvl="3" indent="0">
              <a:buNone/>
            </a:pPr>
            <a:r>
              <a:rPr lang="zh-CN" altLang="zh-CN" dirty="0" smtClean="0">
                <a:latin typeface="微软雅黑" panose="020B0503020204020204" pitchFamily="34" charset="-122"/>
                <a:ea typeface="微软雅黑" panose="020B0503020204020204" pitchFamily="34" charset="-122"/>
              </a:rPr>
              <a:t>就是</a:t>
            </a:r>
            <a:r>
              <a:rPr lang="zh-CN" altLang="zh-CN" dirty="0">
                <a:latin typeface="微软雅黑" panose="020B0503020204020204" pitchFamily="34" charset="-122"/>
                <a:ea typeface="微软雅黑" panose="020B0503020204020204" pitchFamily="34" charset="-122"/>
              </a:rPr>
              <a:t>通过约简、嵌入、转化和仿真等方法，把一个看来困难的问题重新阐释成一个我们知道怎样解决的问题。</a:t>
            </a:r>
            <a:endParaRPr lang="en-US" altLang="zh-CN" dirty="0">
              <a:latin typeface="微软雅黑" panose="020B0503020204020204" pitchFamily="34" charset="-122"/>
              <a:ea typeface="微软雅黑" panose="020B0503020204020204" pitchFamily="34" charset="-122"/>
            </a:endParaRPr>
          </a:p>
          <a:p>
            <a:r>
              <a:rPr lang="en-US" altLang="zh-CN" sz="3600" b="1" dirty="0">
                <a:latin typeface="黑体" panose="02010609060101010101" pitchFamily="49" charset="-122"/>
                <a:ea typeface="黑体" panose="02010609060101010101" pitchFamily="49" charset="-122"/>
              </a:rPr>
              <a:t>2. </a:t>
            </a:r>
            <a:r>
              <a:rPr lang="zh-CN" altLang="en-US" sz="3600" b="1" dirty="0">
                <a:latin typeface="黑体" panose="02010609060101010101" pitchFamily="49" charset="-122"/>
                <a:ea typeface="黑体" panose="02010609060101010101" pitchFamily="49" charset="-122"/>
              </a:rPr>
              <a:t>计算思维特征</a:t>
            </a:r>
            <a:endParaRPr lang="en-US" altLang="zh-CN" sz="3600" b="1" dirty="0">
              <a:latin typeface="黑体" panose="02010609060101010101" pitchFamily="49" charset="-122"/>
              <a:ea typeface="黑体" panose="02010609060101010101" pitchFamily="49" charset="-122"/>
            </a:endParaRPr>
          </a:p>
          <a:p>
            <a:pPr lvl="1"/>
            <a:r>
              <a:rPr lang="zh-CN" altLang="zh-CN" sz="2000" dirty="0">
                <a:latin typeface="微软雅黑" panose="020B0503020204020204" pitchFamily="34" charset="-122"/>
                <a:ea typeface="微软雅黑" panose="020B0503020204020204" pitchFamily="34" charset="-122"/>
              </a:rPr>
              <a:t>概念化，不是程序化</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根本的，不是刻板的技能</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是人的，不是计算机的思维方式</a:t>
            </a:r>
          </a:p>
          <a:p>
            <a:pPr lvl="1"/>
            <a:r>
              <a:rPr lang="zh-CN" altLang="zh-CN" sz="2000" dirty="0">
                <a:latin typeface="微软雅黑" panose="020B0503020204020204" pitchFamily="34" charset="-122"/>
                <a:ea typeface="微软雅黑" panose="020B0503020204020204" pitchFamily="34" charset="-122"/>
              </a:rPr>
              <a:t>数学和工程思维的互补与融合</a:t>
            </a:r>
          </a:p>
          <a:p>
            <a:pPr lvl="1"/>
            <a:r>
              <a:rPr lang="zh-CN" altLang="zh-CN" sz="2000" dirty="0">
                <a:latin typeface="微软雅黑" panose="020B0503020204020204" pitchFamily="34" charset="-122"/>
                <a:ea typeface="微软雅黑" panose="020B0503020204020204" pitchFamily="34" charset="-122"/>
              </a:rPr>
              <a:t>是思想，不是人造物</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面向所有的人，所有地方</a:t>
            </a:r>
          </a:p>
          <a:p>
            <a:pPr marL="457200" lvl="1" indent="0">
              <a:buNone/>
            </a:pPr>
            <a:endParaRPr lang="en-US" altLang="zh-CN" sz="24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849057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ipe(down)">
                                      <p:cBhvr>
                                        <p:cTn id="7" dur="500"/>
                                        <p:tgtEl>
                                          <p:spTgt spid="6147">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6147">
                                            <p:txEl>
                                              <p:pRg st="2" end="2"/>
                                            </p:txEl>
                                          </p:spTgt>
                                        </p:tgtEl>
                                        <p:attrNameLst>
                                          <p:attrName>style.visibility</p:attrName>
                                        </p:attrNameLst>
                                      </p:cBhvr>
                                      <p:to>
                                        <p:strVal val="visible"/>
                                      </p:to>
                                    </p:set>
                                    <p:animEffect transition="in" filter="wipe(down)">
                                      <p:cBhvr>
                                        <p:cTn id="10" dur="500"/>
                                        <p:tgtEl>
                                          <p:spTgt spid="614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anim calcmode="lin" valueType="num">
                                      <p:cBhvr additive="base">
                                        <p:cTn id="1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anim calcmode="lin" valueType="num">
                                      <p:cBhvr additive="base">
                                        <p:cTn id="23"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 calcmode="lin" valueType="num">
                                      <p:cBhvr additive="base">
                                        <p:cTn id="27"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147">
                                            <p:txEl>
                                              <p:pRg st="7" end="7"/>
                                            </p:txEl>
                                          </p:spTgt>
                                        </p:tgtEl>
                                        <p:attrNameLst>
                                          <p:attrName>style.visibility</p:attrName>
                                        </p:attrNameLst>
                                      </p:cBhvr>
                                      <p:to>
                                        <p:strVal val="visible"/>
                                      </p:to>
                                    </p:set>
                                    <p:anim calcmode="lin" valueType="num">
                                      <p:cBhvr additive="base">
                                        <p:cTn id="31"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147">
                                            <p:txEl>
                                              <p:pRg st="8" end="8"/>
                                            </p:txEl>
                                          </p:spTgt>
                                        </p:tgtEl>
                                        <p:attrNameLst>
                                          <p:attrName>style.visibility</p:attrName>
                                        </p:attrNameLst>
                                      </p:cBhvr>
                                      <p:to>
                                        <p:strVal val="visible"/>
                                      </p:to>
                                    </p:set>
                                    <p:anim calcmode="lin" valueType="num">
                                      <p:cBhvr additive="base">
                                        <p:cTn id="35"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147">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147">
                                            <p:txEl>
                                              <p:pRg st="9" end="9"/>
                                            </p:txEl>
                                          </p:spTgt>
                                        </p:tgtEl>
                                        <p:attrNameLst>
                                          <p:attrName>style.visibility</p:attrName>
                                        </p:attrNameLst>
                                      </p:cBhvr>
                                      <p:to>
                                        <p:strVal val="visible"/>
                                      </p:to>
                                    </p:set>
                                    <p:anim calcmode="lin" valueType="num">
                                      <p:cBhvr additive="base">
                                        <p:cTn id="39"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信息</a:t>
            </a:r>
            <a:r>
              <a:rPr lang="zh-CN" altLang="zh-CN" sz="3600" b="1" dirty="0" smtClean="0">
                <a:latin typeface="黑体" panose="02010609060101010101" pitchFamily="49" charset="-122"/>
                <a:ea typeface="黑体" panose="02010609060101010101" pitchFamily="49" charset="-122"/>
              </a:rPr>
              <a:t>科技</a:t>
            </a:r>
            <a:endParaRPr lang="en-US" altLang="zh-CN" sz="3600" b="1" dirty="0" smtClean="0">
              <a:latin typeface="黑体" panose="02010609060101010101" pitchFamily="49" charset="-122"/>
              <a:ea typeface="黑体" panose="02010609060101010101" pitchFamily="49" charset="-122"/>
            </a:endParaRPr>
          </a:p>
          <a:p>
            <a:pPr marL="457200" lvl="1" indent="0">
              <a:buNone/>
            </a:pPr>
            <a:r>
              <a:rPr lang="zh-CN" altLang="en-US" sz="2400" dirty="0" smtClean="0">
                <a:latin typeface="微软雅黑" panose="020B0503020204020204" pitchFamily="34" charset="-122"/>
                <a:ea typeface="微软雅黑" panose="020B0503020204020204" pitchFamily="34" charset="-122"/>
              </a:rPr>
              <a:t>信息</a:t>
            </a:r>
            <a:r>
              <a:rPr lang="zh-CN" altLang="en-US" sz="2400" dirty="0">
                <a:latin typeface="微软雅黑" panose="020B0503020204020204" pitchFamily="34" charset="-122"/>
                <a:ea typeface="微软雅黑" panose="020B0503020204020204" pitchFamily="34" charset="-122"/>
              </a:rPr>
              <a:t>科技指的是包括计算机科学在内的，信息获取、信息传输、信息处理、信息存储和信息</a:t>
            </a:r>
            <a:r>
              <a:rPr lang="zh-CN" altLang="en-US" sz="2400" dirty="0" smtClean="0">
                <a:latin typeface="微软雅黑" panose="020B0503020204020204" pitchFamily="34" charset="-122"/>
                <a:ea typeface="微软雅黑" panose="020B0503020204020204" pitchFamily="34" charset="-122"/>
              </a:rPr>
              <a:t>利用</a:t>
            </a:r>
            <a:r>
              <a:rPr lang="zh-CN" altLang="en-US" sz="2400" dirty="0">
                <a:latin typeface="微软雅黑" panose="020B0503020204020204" pitchFamily="34" charset="-122"/>
                <a:ea typeface="微软雅黑" panose="020B0503020204020204" pitchFamily="34" charset="-122"/>
              </a:rPr>
              <a:t>所涉及的，以信息为主要研究对象的所有科学和技术。</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信息获取</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信息传输</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信息处理</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信息存储</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信息与控制</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信息利用</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2"/>
          <p:cNvSpPr>
            <a:spLocks noChangeArrowheads="1"/>
          </p:cNvSpPr>
          <p:nvPr/>
        </p:nvSpPr>
        <p:spPr bwMode="auto">
          <a:xfrm flipV="1">
            <a:off x="2490124" y="5518150"/>
            <a:ext cx="4103011" cy="487362"/>
          </a:xfrm>
          <a:prstGeom prst="ellipse">
            <a:avLst/>
          </a:prstGeom>
          <a:solidFill>
            <a:schemeClr val="accent1">
              <a:alpha val="50000"/>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4" name="Rectangle 4"/>
          <p:cNvSpPr>
            <a:spLocks noGrp="1" noChangeArrowheads="1"/>
          </p:cNvSpPr>
          <p:nvPr>
            <p:ph type="title"/>
          </p:nvPr>
        </p:nvSpPr>
        <p:spPr>
          <a:xfrm>
            <a:off x="922338" y="325438"/>
            <a:ext cx="7764462" cy="927100"/>
          </a:xfrm>
        </p:spPr>
        <p:txBody>
          <a:bodyPr/>
          <a:lstStyle/>
          <a:p>
            <a:pPr algn="ctr"/>
            <a:r>
              <a:rPr lang="zh-CN" altLang="en-US" sz="6000" dirty="0" smtClean="0">
                <a:latin typeface="楷体" panose="02010609060101010101" pitchFamily="49" charset="-122"/>
                <a:ea typeface="楷体" panose="02010609060101010101" pitchFamily="49" charset="-122"/>
              </a:rPr>
              <a:t>目 录</a:t>
            </a:r>
            <a:endParaRPr lang="en-US" altLang="zh-CN" sz="6000" dirty="0">
              <a:solidFill>
                <a:schemeClr val="accent1"/>
              </a:solidFill>
              <a:latin typeface="楷体" panose="02010609060101010101" pitchFamily="49" charset="-122"/>
              <a:ea typeface="楷体" panose="02010609060101010101" pitchFamily="49" charset="-122"/>
            </a:endParaRPr>
          </a:p>
        </p:txBody>
      </p:sp>
      <p:grpSp>
        <p:nvGrpSpPr>
          <p:cNvPr id="5125" name="Group 5"/>
          <p:cNvGrpSpPr>
            <a:grpSpLocks/>
          </p:cNvGrpSpPr>
          <p:nvPr/>
        </p:nvGrpSpPr>
        <p:grpSpPr bwMode="auto">
          <a:xfrm>
            <a:off x="1600278" y="2170113"/>
            <a:ext cx="5943444" cy="3442493"/>
            <a:chOff x="0" y="0"/>
            <a:chExt cx="1957" cy="1938"/>
          </a:xfrm>
        </p:grpSpPr>
        <p:sp>
          <p:nvSpPr>
            <p:cNvPr id="5126" name="Rectangle 6"/>
            <p:cNvSpPr>
              <a:spLocks noChangeArrowheads="1"/>
            </p:cNvSpPr>
            <p:nvPr/>
          </p:nvSpPr>
          <p:spPr bwMode="auto">
            <a:xfrm>
              <a:off x="1644" y="2"/>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7" name="Rectangle 7"/>
            <p:cNvSpPr>
              <a:spLocks noChangeArrowheads="1"/>
            </p:cNvSpPr>
            <p:nvPr/>
          </p:nvSpPr>
          <p:spPr bwMode="auto">
            <a:xfrm>
              <a:off x="217" y="0"/>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8" name="AutoShape 8"/>
            <p:cNvSpPr>
              <a:spLocks noChangeArrowheads="1"/>
            </p:cNvSpPr>
            <p:nvPr/>
          </p:nvSpPr>
          <p:spPr bwMode="auto">
            <a:xfrm>
              <a:off x="0" y="125"/>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buFont typeface="Wingdings" panose="05000000000000000000" pitchFamily="2" charset="2"/>
                <a:buNone/>
              </a:pPr>
              <a:r>
                <a:rPr lang="zh-CN" altLang="en-US" sz="2400" dirty="0">
                  <a:solidFill>
                    <a:srgbClr val="F8F8F8"/>
                  </a:solidFill>
                  <a:latin typeface="微软雅黑" panose="020B0503020204020204" pitchFamily="34" charset="-122"/>
                  <a:ea typeface="微软雅黑" panose="020B0503020204020204" pitchFamily="34" charset="-122"/>
                </a:rPr>
                <a:t>信息与信息社会</a:t>
              </a:r>
              <a:endParaRPr lang="en-US" altLang="zh-CN" sz="2400" b="1" dirty="0">
                <a:solidFill>
                  <a:srgbClr val="F8F8F8"/>
                </a:solidFill>
                <a:latin typeface="微软雅黑" panose="020B0503020204020204" pitchFamily="34" charset="-122"/>
                <a:ea typeface="微软雅黑" panose="020B0503020204020204" pitchFamily="34" charset="-122"/>
              </a:endParaRPr>
            </a:p>
          </p:txBody>
        </p:sp>
        <p:sp>
          <p:nvSpPr>
            <p:cNvPr id="5129" name="AutoShape 9"/>
            <p:cNvSpPr>
              <a:spLocks noChangeArrowheads="1"/>
            </p:cNvSpPr>
            <p:nvPr/>
          </p:nvSpPr>
          <p:spPr bwMode="auto">
            <a:xfrm>
              <a:off x="0" y="461"/>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a:solidFill>
                    <a:srgbClr val="F8F8F8"/>
                  </a:solidFill>
                  <a:latin typeface="微软雅黑" panose="020B0503020204020204" pitchFamily="34" charset="-122"/>
                  <a:ea typeface="微软雅黑" panose="020B0503020204020204" pitchFamily="34" charset="-122"/>
                </a:rPr>
                <a:t>信息的数据表示</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0" name="AutoShape 10"/>
            <p:cNvSpPr>
              <a:spLocks noChangeArrowheads="1"/>
            </p:cNvSpPr>
            <p:nvPr/>
          </p:nvSpPr>
          <p:spPr bwMode="auto">
            <a:xfrm>
              <a:off x="0" y="802"/>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a:solidFill>
                    <a:srgbClr val="F8F8F8"/>
                  </a:solidFill>
                  <a:latin typeface="微软雅黑" panose="020B0503020204020204" pitchFamily="34" charset="-122"/>
                  <a:ea typeface="微软雅黑" panose="020B0503020204020204" pitchFamily="34" charset="-122"/>
                </a:rPr>
                <a:t>计算思维</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1" name="AutoShape 11"/>
            <p:cNvSpPr>
              <a:spLocks noChangeArrowheads="1"/>
            </p:cNvSpPr>
            <p:nvPr/>
          </p:nvSpPr>
          <p:spPr bwMode="auto">
            <a:xfrm>
              <a:off x="0" y="1133"/>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a:solidFill>
                    <a:srgbClr val="F8F8F8"/>
                  </a:solidFill>
                  <a:latin typeface="微软雅黑" panose="020B0503020204020204" pitchFamily="34" charset="-122"/>
                  <a:ea typeface="微软雅黑" panose="020B0503020204020204" pitchFamily="34" charset="-122"/>
                </a:rPr>
                <a:t>信息科技与信息经济</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2" name="AutoShape 12"/>
            <p:cNvSpPr>
              <a:spLocks noChangeArrowheads="1"/>
            </p:cNvSpPr>
            <p:nvPr/>
          </p:nvSpPr>
          <p:spPr bwMode="auto">
            <a:xfrm>
              <a:off x="0" y="1464"/>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a:solidFill>
                    <a:srgbClr val="F8F8F8"/>
                  </a:solidFill>
                  <a:latin typeface="微软雅黑" panose="020B0503020204020204" pitchFamily="34" charset="-122"/>
                  <a:ea typeface="微软雅黑" panose="020B0503020204020204" pitchFamily="34" charset="-122"/>
                </a:rPr>
                <a:t>信息融合与信息科技应用</a:t>
              </a:r>
              <a:endParaRPr lang="en-US" altLang="zh-CN" sz="2400" dirty="0">
                <a:solidFill>
                  <a:srgbClr val="F8F8F8"/>
                </a:solidFill>
                <a:latin typeface="微软雅黑" panose="020B0503020204020204" pitchFamily="34" charset="-122"/>
                <a:ea typeface="微软雅黑" panose="020B0503020204020204" pitchFamily="34" charset="-122"/>
              </a:endParaRPr>
            </a:p>
          </p:txBody>
        </p:sp>
      </p:grpSp>
      <p:sp>
        <p:nvSpPr>
          <p:cNvPr id="5133" name="AutoShape 13"/>
          <p:cNvSpPr>
            <a:spLocks noChangeArrowheads="1"/>
          </p:cNvSpPr>
          <p:nvPr/>
        </p:nvSpPr>
        <p:spPr bwMode="auto">
          <a:xfrm>
            <a:off x="1273175" y="1303338"/>
            <a:ext cx="6553200" cy="866775"/>
          </a:xfrm>
          <a:prstGeom prst="roundRect">
            <a:avLst>
              <a:gd name="adj" fmla="val 16667"/>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dirty="0">
                <a:solidFill>
                  <a:srgbClr val="000000"/>
                </a:solidFill>
                <a:latin typeface="华文行楷" panose="02010800040101010101" pitchFamily="2" charset="-122"/>
                <a:ea typeface="华文行楷" panose="02010800040101010101" pitchFamily="2" charset="-122"/>
              </a:rPr>
              <a:t>The time has come,” the Walrus said, “to talk of many </a:t>
            </a:r>
            <a:r>
              <a:rPr lang="en-US" altLang="zh-CN" sz="2400" b="1" dirty="0" smtClean="0">
                <a:solidFill>
                  <a:srgbClr val="000000"/>
                </a:solidFill>
                <a:latin typeface="华文行楷" panose="02010800040101010101" pitchFamily="2" charset="-122"/>
                <a:ea typeface="华文行楷" panose="02010800040101010101" pitchFamily="2" charset="-122"/>
              </a:rPr>
              <a:t>things</a:t>
            </a:r>
            <a:endParaRPr lang="zh-CN" altLang="en-US" sz="2400" b="1" dirty="0">
              <a:solidFill>
                <a:srgbClr val="000000"/>
              </a:solidFill>
              <a:latin typeface="华文行楷" panose="02010800040101010101" pitchFamily="2" charset="-122"/>
              <a:ea typeface="华文行楷" panose="020108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a:buSzPct val="90000"/>
            </a:pPr>
            <a:r>
              <a:rPr lang="zh-CN" altLang="en-US" sz="3600" b="1" dirty="0" smtClean="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信息经济</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信息经济的概念</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信息经济特指以现代信息技术等高新技术为物质基础、信息产业起主导作用的，基于信息、知识和智力的一种新型经济形态。</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信息经济具有如下特征：</a:t>
            </a:r>
            <a:endParaRPr lang="en-US" altLang="zh-CN" sz="2400" dirty="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① </a:t>
            </a:r>
            <a:r>
              <a:rPr lang="zh-CN" altLang="en-US" sz="2000" dirty="0">
                <a:latin typeface="微软雅黑" panose="020B0503020204020204" pitchFamily="34" charset="-122"/>
                <a:ea typeface="微软雅黑" panose="020B0503020204020204" pitchFamily="34" charset="-122"/>
              </a:rPr>
              <a:t>以信息技术等高新技术为主要推动力</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② </a:t>
            </a:r>
            <a:r>
              <a:rPr lang="zh-CN" altLang="en-US" sz="2000" dirty="0">
                <a:latin typeface="微软雅黑" panose="020B0503020204020204" pitchFamily="34" charset="-122"/>
                <a:ea typeface="微软雅黑" panose="020B0503020204020204" pitchFamily="34" charset="-122"/>
              </a:rPr>
              <a:t>信息产业在社会</a:t>
            </a:r>
            <a:r>
              <a:rPr lang="zh-CN" altLang="en-US" sz="2000" dirty="0" smtClean="0">
                <a:latin typeface="微软雅黑" panose="020B0503020204020204" pitchFamily="34" charset="-122"/>
                <a:ea typeface="微软雅黑" panose="020B0503020204020204" pitchFamily="34" charset="-122"/>
              </a:rPr>
              <a:t>发展中</a:t>
            </a:r>
            <a:r>
              <a:rPr lang="zh-CN" altLang="en-US" sz="2000" dirty="0">
                <a:latin typeface="微软雅黑" panose="020B0503020204020204" pitchFamily="34" charset="-122"/>
                <a:ea typeface="微软雅黑" panose="020B0503020204020204" pitchFamily="34" charset="-122"/>
              </a:rPr>
              <a:t>起主导作用</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③ </a:t>
            </a:r>
            <a:r>
              <a:rPr lang="zh-CN" altLang="en-US" sz="2000" dirty="0">
                <a:latin typeface="微软雅黑" panose="020B0503020204020204" pitchFamily="34" charset="-122"/>
                <a:ea typeface="微软雅黑" panose="020B0503020204020204" pitchFamily="34" charset="-122"/>
              </a:rPr>
              <a:t>信息、知识和智力成为商品，并在社会发展中起决定性作用</a:t>
            </a:r>
            <a:r>
              <a:rPr lang="zh-CN" altLang="en-US" sz="2000" dirty="0" smtClean="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2. </a:t>
            </a:r>
            <a:r>
              <a:rPr lang="zh-CN" altLang="zh-CN" sz="3600" b="1" dirty="0" smtClean="0">
                <a:latin typeface="黑体" panose="02010609060101010101" pitchFamily="49" charset="-122"/>
                <a:ea typeface="黑体" panose="02010609060101010101" pitchFamily="49" charset="-122"/>
              </a:rPr>
              <a:t>信息经济</a:t>
            </a:r>
            <a:r>
              <a:rPr lang="zh-CN" altLang="zh-CN" sz="3600" b="1" dirty="0">
                <a:latin typeface="黑体" panose="02010609060101010101" pitchFamily="49" charset="-122"/>
                <a:ea typeface="黑体" panose="02010609060101010101" pitchFamily="49" charset="-122"/>
              </a:rPr>
              <a:t>的发展趋势</a:t>
            </a:r>
            <a:endParaRPr lang="en-US" altLang="zh-CN" sz="3600" b="1" dirty="0">
              <a:latin typeface="黑体" panose="02010609060101010101" pitchFamily="49" charset="-122"/>
              <a:ea typeface="黑体" panose="02010609060101010101" pitchFamily="49" charset="-122"/>
            </a:endParaRPr>
          </a:p>
          <a:p>
            <a:pPr lvl="1" indent="339725"/>
            <a:endParaRPr lang="en-US" altLang="zh-CN" sz="2400" dirty="0" smtClean="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共享模式</a:t>
            </a:r>
          </a:p>
          <a:p>
            <a:pPr lvl="1"/>
            <a:r>
              <a:rPr lang="zh-CN" altLang="zh-CN" sz="2400" dirty="0">
                <a:latin typeface="微软雅黑" panose="020B0503020204020204" pitchFamily="34" charset="-122"/>
                <a:ea typeface="微软雅黑" panose="020B0503020204020204" pitchFamily="34" charset="-122"/>
              </a:rPr>
              <a:t>社群模式</a:t>
            </a:r>
          </a:p>
          <a:p>
            <a:pPr lvl="1"/>
            <a:r>
              <a:rPr lang="zh-CN" altLang="zh-CN" sz="2400" dirty="0">
                <a:latin typeface="微软雅黑" panose="020B0503020204020204" pitchFamily="34" charset="-122"/>
                <a:ea typeface="微软雅黑" panose="020B0503020204020204" pitchFamily="34" charset="-122"/>
              </a:rPr>
              <a:t>平台模式</a:t>
            </a:r>
          </a:p>
          <a:p>
            <a:pPr lvl="1"/>
            <a:r>
              <a:rPr lang="zh-CN" altLang="zh-CN" sz="2400" dirty="0">
                <a:latin typeface="微软雅黑" panose="020B0503020204020204" pitchFamily="34" charset="-122"/>
                <a:ea typeface="微软雅黑" panose="020B0503020204020204" pitchFamily="34" charset="-122"/>
              </a:rPr>
              <a:t>跨界模式</a:t>
            </a:r>
          </a:p>
          <a:p>
            <a:pPr lvl="1"/>
            <a:r>
              <a:rPr lang="en-US" altLang="zh-CN" sz="2400" dirty="0">
                <a:latin typeface="微软雅黑" panose="020B0503020204020204" pitchFamily="34" charset="-122"/>
                <a:ea typeface="微软雅黑" panose="020B0503020204020204" pitchFamily="34" charset="-122"/>
              </a:rPr>
              <a:t>O2O</a:t>
            </a:r>
            <a:r>
              <a:rPr lang="zh-CN" altLang="zh-CN" sz="2400" dirty="0">
                <a:latin typeface="微软雅黑" panose="020B0503020204020204" pitchFamily="34" charset="-122"/>
                <a:ea typeface="微软雅黑" panose="020B0503020204020204" pitchFamily="34" charset="-122"/>
              </a:rPr>
              <a:t>模式</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00963022"/>
      </p:ext>
    </p:extLst>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三</a:t>
            </a:r>
            <a:r>
              <a:rPr lang="en-US" altLang="zh-CN" sz="3600" b="1" dirty="0" smtClean="0">
                <a:latin typeface="黑体" panose="02010609060101010101" pitchFamily="49" charset="-122"/>
                <a:ea typeface="黑体" panose="02010609060101010101" pitchFamily="49" charset="-122"/>
              </a:rPr>
              <a:t>.</a:t>
            </a:r>
            <a:r>
              <a:rPr lang="zh-CN" altLang="zh-CN" sz="3600" b="1" dirty="0" smtClean="0">
                <a:latin typeface="黑体" panose="02010609060101010101" pitchFamily="49" charset="-122"/>
                <a:ea typeface="黑体" panose="02010609060101010101" pitchFamily="49" charset="-122"/>
              </a:rPr>
              <a:t>电子商务</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电子商务的</a:t>
            </a:r>
            <a:r>
              <a:rPr lang="zh-CN" altLang="zh-CN" sz="3600" b="1" dirty="0" smtClean="0">
                <a:latin typeface="黑体" panose="02010609060101010101" pitchFamily="49" charset="-122"/>
                <a:ea typeface="黑体" panose="02010609060101010101" pitchFamily="49" charset="-122"/>
              </a:rPr>
              <a:t>概念</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en-US" sz="2400" dirty="0">
                <a:latin typeface="微软雅黑" panose="020B0503020204020204" pitchFamily="34" charset="-122"/>
                <a:ea typeface="微软雅黑" panose="020B0503020204020204" pitchFamily="34" charset="-122"/>
              </a:rPr>
              <a:t>电子商务 （</a:t>
            </a:r>
            <a:r>
              <a:rPr lang="en-US" altLang="zh-CN" sz="2400" dirty="0">
                <a:latin typeface="微软雅黑" panose="020B0503020204020204" pitchFamily="34" charset="-122"/>
                <a:ea typeface="微软雅黑" panose="020B0503020204020204" pitchFamily="34" charset="-122"/>
              </a:rPr>
              <a:t>Electronic Commerce</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EC</a:t>
            </a:r>
            <a:r>
              <a:rPr lang="zh-CN" altLang="en-US" sz="2400" dirty="0">
                <a:latin typeface="微软雅黑" panose="020B0503020204020204" pitchFamily="34" charset="-122"/>
                <a:ea typeface="微软雅黑" panose="020B0503020204020204" pitchFamily="34" charset="-122"/>
              </a:rPr>
              <a:t>） 通常是指在开放的网络环境下，基于浏览器 </a:t>
            </a:r>
            <a:r>
              <a:rPr lang="en-US" altLang="zh-CN" sz="24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服务器应用方式，买卖双方不谋面地进行各种商贸活动，实现消费者的网上购物，商户之间的网上交易，在线电子支付以及各种商务活动、交易活动、金融活动和相关的综合服务活动的一种新型的商业运营模式。</a:t>
            </a:r>
          </a:p>
          <a:p>
            <a:pPr lvl="1">
              <a:buSzPct val="90000"/>
            </a:pPr>
            <a:r>
              <a:rPr lang="zh-CN" altLang="en-US" sz="2400" dirty="0">
                <a:latin typeface="微软雅黑" panose="020B0503020204020204" pitchFamily="34" charset="-122"/>
                <a:ea typeface="微软雅黑" panose="020B0503020204020204" pitchFamily="34" charset="-122"/>
              </a:rPr>
              <a:t>简单地讲，电子商务就是使用电子工具从事的商务活动。</a:t>
            </a:r>
            <a:endParaRPr lang="en-US" altLang="zh-CN" sz="2400" dirty="0">
              <a:latin typeface="微软雅黑" panose="020B0503020204020204" pitchFamily="34" charset="-122"/>
              <a:ea typeface="微软雅黑" panose="020B0503020204020204" pitchFamily="34" charset="-122"/>
            </a:endParaRPr>
          </a:p>
          <a:p>
            <a:pPr lvl="1"/>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695998" cy="4724276"/>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2</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电子商务的构成</a:t>
            </a:r>
            <a:r>
              <a:rPr lang="zh-CN" altLang="zh-CN" sz="3600" b="1" dirty="0" smtClean="0">
                <a:latin typeface="黑体" panose="02010609060101010101" pitchFamily="49" charset="-122"/>
                <a:ea typeface="黑体" panose="02010609060101010101" pitchFamily="49" charset="-122"/>
              </a:rPr>
              <a:t>要素</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en-US" sz="2000" dirty="0">
                <a:latin typeface="微软雅黑" panose="020B0503020204020204" pitchFamily="34" charset="-122"/>
                <a:ea typeface="微软雅黑" panose="020B0503020204020204" pitchFamily="34" charset="-122"/>
              </a:rPr>
              <a:t>网络：网络包括 </a:t>
            </a:r>
            <a:r>
              <a:rPr lang="en-US" altLang="zh-CN" sz="2000" dirty="0">
                <a:latin typeface="微软雅黑" panose="020B0503020204020204" pitchFamily="34" charset="-122"/>
                <a:ea typeface="微软雅黑" panose="020B0503020204020204" pitchFamily="34" charset="-122"/>
              </a:rPr>
              <a:t>Internet</a:t>
            </a: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Intranet</a:t>
            </a: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Extranet</a:t>
            </a:r>
            <a:r>
              <a:rPr lang="zh-CN" altLang="en-US" sz="2000" dirty="0">
                <a:latin typeface="微软雅黑" panose="020B0503020204020204" pitchFamily="34" charset="-122"/>
                <a:ea typeface="微软雅黑" panose="020B0503020204020204" pitchFamily="34" charset="-122"/>
              </a:rPr>
              <a:t>。</a:t>
            </a:r>
          </a:p>
          <a:p>
            <a:pPr lvl="1">
              <a:buSzPct val="90000"/>
            </a:pPr>
            <a:r>
              <a:rPr lang="zh-CN" altLang="en-US" sz="2000" dirty="0">
                <a:latin typeface="微软雅黑" panose="020B0503020204020204" pitchFamily="34" charset="-122"/>
                <a:ea typeface="微软雅黑" panose="020B0503020204020204" pitchFamily="34" charset="-122"/>
              </a:rPr>
              <a:t>用户：电子商务用户包括企业用户和个人用户。</a:t>
            </a:r>
          </a:p>
          <a:p>
            <a:pPr lvl="1">
              <a:buSzPct val="90000"/>
            </a:pPr>
            <a:r>
              <a:rPr lang="zh-CN" altLang="en-US" sz="2000" dirty="0">
                <a:latin typeface="微软雅黑" panose="020B0503020204020204" pitchFamily="34" charset="-122"/>
                <a:ea typeface="微软雅黑" panose="020B0503020204020204" pitchFamily="34" charset="-122"/>
              </a:rPr>
              <a:t>认证中心：认证中心是电子商务活动中法律承认的权威机构，负责发放和管理电子证书</a:t>
            </a:r>
            <a:r>
              <a:rPr lang="zh-CN" altLang="en-US" sz="2000" dirty="0" smtClean="0">
                <a:latin typeface="微软雅黑" panose="020B0503020204020204" pitchFamily="34" charset="-122"/>
                <a:ea typeface="微软雅黑" panose="020B0503020204020204" pitchFamily="34" charset="-122"/>
              </a:rPr>
              <a:t>，使</a:t>
            </a:r>
            <a:r>
              <a:rPr lang="zh-CN" altLang="en-US" sz="2000" dirty="0">
                <a:latin typeface="微软雅黑" panose="020B0503020204020204" pitchFamily="34" charset="-122"/>
                <a:ea typeface="微软雅黑" panose="020B0503020204020204" pitchFamily="34" charset="-122"/>
              </a:rPr>
              <a:t>网上交易各方都能够互相确认身份。</a:t>
            </a:r>
          </a:p>
          <a:p>
            <a:pPr lvl="1">
              <a:buSzPct val="90000"/>
            </a:pPr>
            <a:r>
              <a:rPr lang="zh-CN" altLang="en-US" sz="2000" dirty="0">
                <a:latin typeface="微软雅黑" panose="020B0503020204020204" pitchFamily="34" charset="-122"/>
                <a:ea typeface="微软雅黑" panose="020B0503020204020204" pitchFamily="34" charset="-122"/>
              </a:rPr>
              <a:t>配送中心：配送中心按照商家要求，组织运送商品，跟踪商品流向，将商品送到消费者手中。</a:t>
            </a:r>
          </a:p>
          <a:p>
            <a:pPr lvl="1">
              <a:buSzPct val="90000"/>
            </a:pPr>
            <a:r>
              <a:rPr lang="zh-CN" altLang="en-US" sz="2000" dirty="0">
                <a:latin typeface="微软雅黑" panose="020B0503020204020204" pitchFamily="34" charset="-122"/>
                <a:ea typeface="微软雅黑" panose="020B0503020204020204" pitchFamily="34" charset="-122"/>
              </a:rPr>
              <a:t>网上银行：网上银行可以在网上实现买卖双方结算等传统银行业务，为商务交易中的用户和商家提供全天候实时服务。</a:t>
            </a:r>
          </a:p>
          <a:p>
            <a:pPr lvl="1">
              <a:buSzPct val="90000"/>
            </a:pPr>
            <a:r>
              <a:rPr lang="zh-CN" altLang="en-US" sz="2000" dirty="0">
                <a:latin typeface="微软雅黑" panose="020B0503020204020204" pitchFamily="34" charset="-122"/>
                <a:ea typeface="微软雅黑" panose="020B0503020204020204" pitchFamily="34" charset="-122"/>
              </a:rPr>
              <a:t>商务活动管理机构</a:t>
            </a:r>
            <a:r>
              <a:rPr lang="zh-CN" altLang="en-US" sz="2000" dirty="0" smtClean="0">
                <a:latin typeface="微软雅黑" panose="020B0503020204020204" pitchFamily="34" charset="-122"/>
                <a:ea typeface="微软雅黑" panose="020B0503020204020204" pitchFamily="34" charset="-122"/>
              </a:rPr>
              <a:t>：工商、税务、海关等。</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52121305"/>
      </p:ext>
    </p:extLst>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3</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电子商务模式</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电子商务模式是指电子商务活动中的各个主体，按照一定的交互关系和交互内容所形成的相对固定的商务活动样式。</a:t>
            </a:r>
            <a:endParaRPr lang="en-US" altLang="zh-CN" sz="2400" dirty="0">
              <a:latin typeface="微软雅黑" panose="020B0503020204020204" pitchFamily="34" charset="-122"/>
              <a:ea typeface="微软雅黑" panose="020B0503020204020204" pitchFamily="34" charset="-122"/>
            </a:endParaRPr>
          </a:p>
          <a:p>
            <a:pPr lvl="1"/>
            <a:endParaRPr lang="en-US" altLang="zh-CN" sz="2400"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54390424"/>
              </p:ext>
            </p:extLst>
          </p:nvPr>
        </p:nvGraphicFramePr>
        <p:xfrm>
          <a:off x="1143091" y="3733792"/>
          <a:ext cx="7708043" cy="1371564"/>
        </p:xfrm>
        <a:graphic>
          <a:graphicData uri="http://schemas.openxmlformats.org/drawingml/2006/table">
            <a:tbl>
              <a:tblPr firstRow="1" firstCol="1" bandRow="1">
                <a:tableStyleId>{5C22544A-7EE6-4342-B048-85BDC9FD1C3A}</a:tableStyleId>
              </a:tblPr>
              <a:tblGrid>
                <a:gridCol w="1649780"/>
                <a:gridCol w="1725749"/>
                <a:gridCol w="1921908"/>
                <a:gridCol w="2410606"/>
              </a:tblGrid>
              <a:tr h="342891">
                <a:tc>
                  <a:txBody>
                    <a:bodyPr/>
                    <a:lstStyle/>
                    <a:p>
                      <a:pPr algn="just">
                        <a:spcAft>
                          <a:spcPts val="0"/>
                        </a:spcAft>
                      </a:pPr>
                      <a:r>
                        <a:rPr lang="en-US" sz="1900" kern="100" dirty="0">
                          <a:effectLst/>
                        </a:rPr>
                        <a:t> </a:t>
                      </a:r>
                      <a:endParaRPr lang="zh-CN" sz="1900" kern="100" dirty="0">
                        <a:effectLst/>
                        <a:latin typeface="Calibri"/>
                        <a:ea typeface="宋体"/>
                        <a:cs typeface="Times New Roman"/>
                      </a:endParaRPr>
                    </a:p>
                  </a:txBody>
                  <a:tcPr marL="122458" marR="122458" marT="0" marB="0"/>
                </a:tc>
                <a:tc>
                  <a:txBody>
                    <a:bodyPr/>
                    <a:lstStyle/>
                    <a:p>
                      <a:pPr algn="ctr">
                        <a:spcAft>
                          <a:spcPts val="0"/>
                        </a:spcAft>
                      </a:pPr>
                      <a:r>
                        <a:rPr lang="zh-CN" sz="1900" kern="100">
                          <a:effectLst/>
                        </a:rPr>
                        <a:t>企业（</a:t>
                      </a:r>
                      <a:r>
                        <a:rPr lang="en-US" sz="1900" kern="100">
                          <a:effectLst/>
                        </a:rPr>
                        <a:t>B</a:t>
                      </a:r>
                      <a:r>
                        <a:rPr lang="zh-CN" sz="1900" kern="100">
                          <a:effectLst/>
                        </a:rPr>
                        <a:t>）</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zh-CN" sz="1900" kern="100">
                          <a:effectLst/>
                        </a:rPr>
                        <a:t>消费者（</a:t>
                      </a:r>
                      <a:r>
                        <a:rPr lang="en-US" sz="1900" kern="100">
                          <a:effectLst/>
                        </a:rPr>
                        <a:t>C</a:t>
                      </a:r>
                      <a:r>
                        <a:rPr lang="zh-CN" sz="1900" kern="100">
                          <a:effectLst/>
                        </a:rPr>
                        <a:t>）</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zh-CN" sz="1900" kern="100">
                          <a:effectLst/>
                        </a:rPr>
                        <a:t>政府（</a:t>
                      </a:r>
                      <a:r>
                        <a:rPr lang="en-US" sz="1900" kern="100">
                          <a:effectLst/>
                        </a:rPr>
                        <a:t>G</a:t>
                      </a:r>
                      <a:r>
                        <a:rPr lang="zh-CN" sz="1900" kern="100">
                          <a:effectLst/>
                        </a:rPr>
                        <a:t>）</a:t>
                      </a:r>
                      <a:endParaRPr lang="zh-CN" sz="1900" kern="100">
                        <a:effectLst/>
                        <a:latin typeface="Calibri"/>
                        <a:ea typeface="宋体"/>
                        <a:cs typeface="Times New Roman"/>
                      </a:endParaRPr>
                    </a:p>
                  </a:txBody>
                  <a:tcPr marL="122458" marR="122458" marT="0" marB="0"/>
                </a:tc>
              </a:tr>
              <a:tr h="342891">
                <a:tc>
                  <a:txBody>
                    <a:bodyPr/>
                    <a:lstStyle/>
                    <a:p>
                      <a:pPr algn="ctr">
                        <a:spcAft>
                          <a:spcPts val="0"/>
                        </a:spcAft>
                      </a:pPr>
                      <a:r>
                        <a:rPr lang="zh-CN" sz="1900" kern="100">
                          <a:effectLst/>
                        </a:rPr>
                        <a:t>企业（</a:t>
                      </a:r>
                      <a:r>
                        <a:rPr lang="en-US" sz="1900" kern="100">
                          <a:effectLst/>
                        </a:rPr>
                        <a:t>B</a:t>
                      </a:r>
                      <a:r>
                        <a:rPr lang="zh-CN" sz="1900" kern="100">
                          <a:effectLst/>
                        </a:rPr>
                        <a:t>）</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a:effectLst/>
                        </a:rPr>
                        <a:t>B to B</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dirty="0">
                          <a:effectLst/>
                        </a:rPr>
                        <a:t>B to C</a:t>
                      </a:r>
                      <a:endParaRPr lang="zh-CN" sz="1900" kern="100" dirty="0">
                        <a:effectLst/>
                        <a:latin typeface="Calibri"/>
                        <a:ea typeface="宋体"/>
                        <a:cs typeface="Times New Roman"/>
                      </a:endParaRPr>
                    </a:p>
                  </a:txBody>
                  <a:tcPr marL="122458" marR="122458" marT="0" marB="0"/>
                </a:tc>
                <a:tc>
                  <a:txBody>
                    <a:bodyPr/>
                    <a:lstStyle/>
                    <a:p>
                      <a:pPr algn="ctr">
                        <a:spcAft>
                          <a:spcPts val="0"/>
                        </a:spcAft>
                      </a:pPr>
                      <a:r>
                        <a:rPr lang="en-US" sz="1900" kern="100">
                          <a:effectLst/>
                        </a:rPr>
                        <a:t>B to G</a:t>
                      </a:r>
                      <a:endParaRPr lang="zh-CN" sz="1900" kern="100">
                        <a:effectLst/>
                        <a:latin typeface="Calibri"/>
                        <a:ea typeface="宋体"/>
                        <a:cs typeface="Times New Roman"/>
                      </a:endParaRPr>
                    </a:p>
                  </a:txBody>
                  <a:tcPr marL="122458" marR="122458" marT="0" marB="0"/>
                </a:tc>
              </a:tr>
              <a:tr h="342891">
                <a:tc>
                  <a:txBody>
                    <a:bodyPr/>
                    <a:lstStyle/>
                    <a:p>
                      <a:pPr algn="ctr">
                        <a:spcAft>
                          <a:spcPts val="0"/>
                        </a:spcAft>
                      </a:pPr>
                      <a:r>
                        <a:rPr lang="zh-CN" sz="1900" kern="100">
                          <a:effectLst/>
                        </a:rPr>
                        <a:t>消费者（</a:t>
                      </a:r>
                      <a:r>
                        <a:rPr lang="en-US" sz="1900" kern="100">
                          <a:effectLst/>
                        </a:rPr>
                        <a:t>C</a:t>
                      </a:r>
                      <a:r>
                        <a:rPr lang="zh-CN" sz="1900" kern="100">
                          <a:effectLst/>
                        </a:rPr>
                        <a:t>）</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a:effectLst/>
                        </a:rPr>
                        <a:t>C to B</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a:effectLst/>
                        </a:rPr>
                        <a:t>C to C</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dirty="0">
                          <a:effectLst/>
                        </a:rPr>
                        <a:t>C to G</a:t>
                      </a:r>
                      <a:endParaRPr lang="zh-CN" sz="1900" kern="100" dirty="0">
                        <a:effectLst/>
                        <a:latin typeface="Calibri"/>
                        <a:ea typeface="宋体"/>
                        <a:cs typeface="Times New Roman"/>
                      </a:endParaRPr>
                    </a:p>
                  </a:txBody>
                  <a:tcPr marL="122458" marR="122458" marT="0" marB="0"/>
                </a:tc>
              </a:tr>
              <a:tr h="342891">
                <a:tc>
                  <a:txBody>
                    <a:bodyPr/>
                    <a:lstStyle/>
                    <a:p>
                      <a:pPr algn="ctr">
                        <a:spcAft>
                          <a:spcPts val="0"/>
                        </a:spcAft>
                      </a:pPr>
                      <a:r>
                        <a:rPr lang="zh-CN" sz="1900" kern="100">
                          <a:effectLst/>
                        </a:rPr>
                        <a:t>政府（</a:t>
                      </a:r>
                      <a:r>
                        <a:rPr lang="en-US" sz="1900" kern="100">
                          <a:effectLst/>
                        </a:rPr>
                        <a:t>G</a:t>
                      </a:r>
                      <a:r>
                        <a:rPr lang="zh-CN" sz="1900" kern="100">
                          <a:effectLst/>
                        </a:rPr>
                        <a:t>）</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a:effectLst/>
                        </a:rPr>
                        <a:t>G to B</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a:effectLst/>
                        </a:rPr>
                        <a:t>G to C</a:t>
                      </a:r>
                      <a:endParaRPr lang="zh-CN" sz="1900" kern="100">
                        <a:effectLst/>
                        <a:latin typeface="Calibri"/>
                        <a:ea typeface="宋体"/>
                        <a:cs typeface="Times New Roman"/>
                      </a:endParaRPr>
                    </a:p>
                  </a:txBody>
                  <a:tcPr marL="122458" marR="122458" marT="0" marB="0"/>
                </a:tc>
                <a:tc>
                  <a:txBody>
                    <a:bodyPr/>
                    <a:lstStyle/>
                    <a:p>
                      <a:pPr algn="ctr">
                        <a:spcAft>
                          <a:spcPts val="0"/>
                        </a:spcAft>
                      </a:pPr>
                      <a:r>
                        <a:rPr lang="en-US" sz="1900" kern="100" dirty="0">
                          <a:effectLst/>
                        </a:rPr>
                        <a:t>G to G</a:t>
                      </a:r>
                      <a:endParaRPr lang="zh-CN" sz="1900" kern="100" dirty="0">
                        <a:effectLst/>
                        <a:latin typeface="Calibri"/>
                        <a:ea typeface="宋体"/>
                        <a:cs typeface="Times New Roman"/>
                      </a:endParaRPr>
                    </a:p>
                  </a:txBody>
                  <a:tcPr marL="122458" marR="122458" marT="0" marB="0"/>
                </a:tc>
              </a:tr>
            </a:tbl>
          </a:graphicData>
        </a:graphic>
      </p:graphicFrame>
    </p:spTree>
    <p:extLst>
      <p:ext uri="{BB962C8B-B14F-4D97-AF65-F5344CB8AC3E}">
        <p14:creationId xmlns:p14="http://schemas.microsoft.com/office/powerpoint/2010/main" val="45586494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4.</a:t>
            </a:r>
            <a:r>
              <a:rPr lang="zh-CN" altLang="zh-CN" sz="3600" b="1" dirty="0" smtClean="0">
                <a:latin typeface="黑体" panose="02010609060101010101" pitchFamily="49" charset="-122"/>
                <a:ea typeface="黑体" panose="02010609060101010101" pitchFamily="49" charset="-122"/>
              </a:rPr>
              <a:t> 电子商务</a:t>
            </a:r>
            <a:r>
              <a:rPr lang="zh-CN" altLang="zh-CN" sz="3600" b="1" dirty="0">
                <a:latin typeface="黑体" panose="02010609060101010101" pitchFamily="49" charset="-122"/>
                <a:ea typeface="黑体" panose="02010609060101010101" pitchFamily="49" charset="-122"/>
              </a:rPr>
              <a:t>的功能</a:t>
            </a:r>
            <a:endParaRPr lang="en-US" altLang="zh-CN" sz="3600" b="1" dirty="0">
              <a:latin typeface="黑体" panose="02010609060101010101" pitchFamily="49" charset="-122"/>
              <a:ea typeface="黑体" panose="02010609060101010101" pitchFamily="49" charset="-122"/>
            </a:endParaRPr>
          </a:p>
          <a:p>
            <a:pPr marL="1082675" lvl="3"/>
            <a:endParaRPr lang="en-US" altLang="zh-CN" dirty="0" smtClean="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广告宣传</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咨询洽谈</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网上订购</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网上支付</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电子账户</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商品</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服务传递</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意见征询</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交易管理</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a:buSzPct val="90000"/>
            </a:pPr>
            <a:r>
              <a:rPr lang="en-US" altLang="zh-CN" sz="3600" b="1" dirty="0" smtClean="0">
                <a:latin typeface="黑体" panose="02010609060101010101" pitchFamily="49" charset="-122"/>
                <a:ea typeface="黑体" panose="02010609060101010101" pitchFamily="49" charset="-122"/>
              </a:rPr>
              <a:t>5.</a:t>
            </a:r>
            <a:r>
              <a:rPr lang="zh-CN" altLang="zh-CN" sz="3600" b="1" dirty="0" smtClean="0">
                <a:latin typeface="黑体" panose="02010609060101010101" pitchFamily="49" charset="-122"/>
                <a:ea typeface="黑体" panose="02010609060101010101" pitchFamily="49" charset="-122"/>
              </a:rPr>
              <a:t> 电子商务</a:t>
            </a:r>
            <a:r>
              <a:rPr lang="zh-CN" altLang="zh-CN" sz="3600" b="1" dirty="0">
                <a:latin typeface="黑体" panose="02010609060101010101" pitchFamily="49" charset="-122"/>
                <a:ea typeface="黑体" panose="02010609060101010101" pitchFamily="49" charset="-122"/>
              </a:rPr>
              <a:t>与传统商务的比较</a:t>
            </a:r>
            <a:endParaRPr lang="en-US" altLang="zh-CN" sz="3600" b="1" dirty="0">
              <a:latin typeface="黑体" panose="02010609060101010101" pitchFamily="49" charset="-122"/>
              <a:ea typeface="黑体" panose="02010609060101010101" pitchFamily="49" charset="-122"/>
            </a:endParaRPr>
          </a:p>
          <a:p>
            <a:pPr lvl="1"/>
            <a:endParaRPr lang="en-US" altLang="zh-CN" sz="2400" dirty="0" smtClean="0">
              <a:latin typeface="微软雅黑" panose="020B0503020204020204" pitchFamily="34" charset="-122"/>
              <a:ea typeface="微软雅黑" panose="020B0503020204020204" pitchFamily="34" charset="-122"/>
            </a:endParaRPr>
          </a:p>
          <a:p>
            <a:pPr lvl="1"/>
            <a:endParaRPr lang="en-US" altLang="zh-CN" sz="2400" dirty="0" smtClean="0">
              <a:latin typeface="微软雅黑" panose="020B0503020204020204" pitchFamily="34" charset="-122"/>
              <a:ea typeface="微软雅黑" panose="020B0503020204020204" pitchFamily="34" charset="-122"/>
            </a:endParaRPr>
          </a:p>
          <a:p>
            <a:pPr lvl="1"/>
            <a:endParaRPr lang="en-US" altLang="zh-CN" sz="2400" dirty="0">
              <a:latin typeface="微软雅黑" panose="020B0503020204020204" pitchFamily="34" charset="-122"/>
              <a:ea typeface="微软雅黑" panose="020B0503020204020204" pitchFamily="34" charset="-122"/>
            </a:endParaRPr>
          </a:p>
          <a:p>
            <a:pPr lvl="1"/>
            <a:endParaRPr lang="en-US" altLang="zh-CN" sz="2400" dirty="0" smtClean="0">
              <a:latin typeface="微软雅黑" panose="020B0503020204020204" pitchFamily="34" charset="-122"/>
              <a:ea typeface="微软雅黑" panose="020B0503020204020204" pitchFamily="34" charset="-122"/>
            </a:endParaRPr>
          </a:p>
          <a:p>
            <a:pPr lvl="1"/>
            <a:endParaRPr lang="en-US" altLang="zh-CN" sz="2400" dirty="0">
              <a:latin typeface="微软雅黑" panose="020B0503020204020204" pitchFamily="34" charset="-122"/>
              <a:ea typeface="微软雅黑" panose="020B0503020204020204" pitchFamily="34" charset="-122"/>
            </a:endParaRPr>
          </a:p>
          <a:p>
            <a:pPr lvl="1"/>
            <a:endParaRPr lang="en-US" altLang="zh-CN" sz="2400" dirty="0" smtClean="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494357140"/>
              </p:ext>
            </p:extLst>
          </p:nvPr>
        </p:nvGraphicFramePr>
        <p:xfrm>
          <a:off x="1066892" y="2514624"/>
          <a:ext cx="7384527" cy="3283776"/>
        </p:xfrm>
        <a:graphic>
          <a:graphicData uri="http://schemas.openxmlformats.org/drawingml/2006/table">
            <a:tbl>
              <a:tblPr>
                <a:tableStyleId>{5C22544A-7EE6-4342-B048-85BDC9FD1C3A}</a:tableStyleId>
              </a:tblPr>
              <a:tblGrid>
                <a:gridCol w="1634259"/>
                <a:gridCol w="1770667"/>
                <a:gridCol w="1958119"/>
                <a:gridCol w="2021482"/>
              </a:tblGrid>
              <a:tr h="50804">
                <a:tc>
                  <a:txBody>
                    <a:bodyPr/>
                    <a:lstStyle/>
                    <a:p>
                      <a:pPr algn="ctr">
                        <a:lnSpc>
                          <a:spcPts val="1590"/>
                        </a:lnSpc>
                        <a:spcAft>
                          <a:spcPts val="0"/>
                        </a:spcAft>
                      </a:pPr>
                      <a:r>
                        <a:rPr lang="zh-CN" sz="1500" kern="100" dirty="0">
                          <a:effectLst/>
                        </a:rPr>
                        <a:t>环节</a:t>
                      </a:r>
                      <a:endParaRPr lang="zh-CN" sz="1300" kern="100" dirty="0">
                        <a:solidFill>
                          <a:srgbClr val="FFFFFF"/>
                        </a:solidFill>
                        <a:effectLst/>
                        <a:latin typeface="黑体"/>
                        <a:cs typeface="黑体"/>
                      </a:endParaRPr>
                    </a:p>
                  </a:txBody>
                  <a:tcPr marL="95045" marR="95045" marT="0" marB="0"/>
                </a:tc>
                <a:tc>
                  <a:txBody>
                    <a:bodyPr/>
                    <a:lstStyle/>
                    <a:p>
                      <a:pPr algn="ctr">
                        <a:lnSpc>
                          <a:spcPts val="1590"/>
                        </a:lnSpc>
                        <a:spcAft>
                          <a:spcPts val="0"/>
                        </a:spcAft>
                      </a:pPr>
                      <a:r>
                        <a:rPr lang="zh-CN" sz="1500" kern="100">
                          <a:effectLst/>
                        </a:rPr>
                        <a:t>内容</a:t>
                      </a:r>
                      <a:endParaRPr lang="zh-CN" sz="1300" kern="100">
                        <a:solidFill>
                          <a:srgbClr val="FFFFFF"/>
                        </a:solidFill>
                        <a:effectLst/>
                        <a:latin typeface="黑体"/>
                        <a:cs typeface="黑体"/>
                      </a:endParaRPr>
                    </a:p>
                  </a:txBody>
                  <a:tcPr marL="95045" marR="95045" marT="0" marB="0"/>
                </a:tc>
                <a:tc>
                  <a:txBody>
                    <a:bodyPr/>
                    <a:lstStyle/>
                    <a:p>
                      <a:pPr algn="ctr">
                        <a:lnSpc>
                          <a:spcPts val="1590"/>
                        </a:lnSpc>
                        <a:spcAft>
                          <a:spcPts val="0"/>
                        </a:spcAft>
                      </a:pPr>
                      <a:r>
                        <a:rPr lang="zh-CN" sz="1500" kern="100">
                          <a:effectLst/>
                        </a:rPr>
                        <a:t>传统商务</a:t>
                      </a:r>
                      <a:endParaRPr lang="zh-CN" sz="1300" kern="100">
                        <a:solidFill>
                          <a:srgbClr val="FFFFFF"/>
                        </a:solidFill>
                        <a:effectLst/>
                        <a:latin typeface="黑体"/>
                        <a:cs typeface="黑体"/>
                      </a:endParaRPr>
                    </a:p>
                  </a:txBody>
                  <a:tcPr marL="95045" marR="95045" marT="0" marB="0"/>
                </a:tc>
                <a:tc>
                  <a:txBody>
                    <a:bodyPr/>
                    <a:lstStyle/>
                    <a:p>
                      <a:pPr algn="ctr">
                        <a:lnSpc>
                          <a:spcPts val="1590"/>
                        </a:lnSpc>
                        <a:spcAft>
                          <a:spcPts val="0"/>
                        </a:spcAft>
                      </a:pPr>
                      <a:r>
                        <a:rPr lang="zh-CN" sz="1500" kern="100">
                          <a:effectLst/>
                        </a:rPr>
                        <a:t>电子商务</a:t>
                      </a:r>
                      <a:endParaRPr lang="zh-CN" sz="1300" kern="100">
                        <a:solidFill>
                          <a:srgbClr val="FFFFFF"/>
                        </a:solidFill>
                        <a:effectLst/>
                        <a:latin typeface="黑体"/>
                        <a:cs typeface="黑体"/>
                      </a:endParaRPr>
                    </a:p>
                  </a:txBody>
                  <a:tcPr marL="95045" marR="95045" marT="0" marB="0"/>
                </a:tc>
              </a:tr>
              <a:tr h="549631">
                <a:tc>
                  <a:txBody>
                    <a:bodyPr/>
                    <a:lstStyle/>
                    <a:p>
                      <a:pPr algn="just">
                        <a:lnSpc>
                          <a:spcPct val="120000"/>
                        </a:lnSpc>
                        <a:spcAft>
                          <a:spcPts val="0"/>
                        </a:spcAft>
                      </a:pPr>
                      <a:r>
                        <a:rPr lang="zh-CN" sz="1500" kern="100" dirty="0">
                          <a:effectLst/>
                        </a:rPr>
                        <a:t>交易前的准备</a:t>
                      </a:r>
                      <a:endParaRPr lang="zh-CN" sz="1300" kern="100" dirty="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信息商品的发布、查询和匹配过程</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dirty="0">
                          <a:effectLst/>
                        </a:rPr>
                        <a:t>通过报纸、电视、户外媒体</a:t>
                      </a:r>
                      <a:endParaRPr lang="zh-CN" sz="1300" kern="100" dirty="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通过网址、网页</a:t>
                      </a:r>
                      <a:endParaRPr lang="zh-CN" sz="1300" kern="100">
                        <a:solidFill>
                          <a:srgbClr val="000000"/>
                        </a:solidFill>
                        <a:effectLst/>
                        <a:latin typeface="方正楷体简体"/>
                        <a:cs typeface="方正楷体简体"/>
                      </a:endParaRPr>
                    </a:p>
                  </a:txBody>
                  <a:tcPr marL="95045" marR="95045" marT="0" marB="0" anchor="ctr"/>
                </a:tc>
              </a:tr>
              <a:tr h="549631">
                <a:tc>
                  <a:txBody>
                    <a:bodyPr/>
                    <a:lstStyle/>
                    <a:p>
                      <a:pPr algn="just">
                        <a:lnSpc>
                          <a:spcPct val="120000"/>
                        </a:lnSpc>
                        <a:spcAft>
                          <a:spcPts val="0"/>
                        </a:spcAft>
                      </a:pPr>
                      <a:r>
                        <a:rPr lang="zh-CN" sz="1500" kern="100">
                          <a:effectLst/>
                        </a:rPr>
                        <a:t>贸易磋商过程</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磋商或贸易单证的传递过程</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口头磋商、纸面单证，电话、传真、邮寄</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电子化单证，网络传递</a:t>
                      </a:r>
                      <a:endParaRPr lang="zh-CN" sz="1300" kern="100">
                        <a:solidFill>
                          <a:srgbClr val="000000"/>
                        </a:solidFill>
                        <a:effectLst/>
                        <a:latin typeface="方正楷体简体"/>
                        <a:cs typeface="方正楷体简体"/>
                      </a:endParaRPr>
                    </a:p>
                  </a:txBody>
                  <a:tcPr marL="95045" marR="95045" marT="0" marB="0" anchor="ctr"/>
                </a:tc>
              </a:tr>
              <a:tr h="607236">
                <a:tc>
                  <a:txBody>
                    <a:bodyPr/>
                    <a:lstStyle/>
                    <a:p>
                      <a:pPr algn="just">
                        <a:lnSpc>
                          <a:spcPct val="120000"/>
                        </a:lnSpc>
                        <a:spcAft>
                          <a:spcPts val="0"/>
                        </a:spcAft>
                      </a:pPr>
                      <a:r>
                        <a:rPr lang="zh-CN" sz="1500" kern="100">
                          <a:effectLst/>
                        </a:rPr>
                        <a:t>合同签订与执行</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签订具有法律效力的商贸合同</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书面形式</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电子文件，在第三方授权下具有法律效力</a:t>
                      </a:r>
                      <a:endParaRPr lang="zh-CN" sz="1300" kern="100">
                        <a:solidFill>
                          <a:srgbClr val="000000"/>
                        </a:solidFill>
                        <a:effectLst/>
                        <a:latin typeface="方正楷体简体"/>
                        <a:cs typeface="方正楷体简体"/>
                      </a:endParaRPr>
                    </a:p>
                  </a:txBody>
                  <a:tcPr marL="95045" marR="95045" marT="0" marB="0" anchor="ctr"/>
                </a:tc>
              </a:tr>
              <a:tr h="824447">
                <a:tc>
                  <a:txBody>
                    <a:bodyPr/>
                    <a:lstStyle/>
                    <a:p>
                      <a:pPr algn="just">
                        <a:lnSpc>
                          <a:spcPct val="120000"/>
                        </a:lnSpc>
                        <a:spcAft>
                          <a:spcPts val="0"/>
                        </a:spcAft>
                      </a:pPr>
                      <a:r>
                        <a:rPr lang="zh-CN" sz="1500" kern="100">
                          <a:effectLst/>
                        </a:rPr>
                        <a:t>支付过程</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支付结算</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支票、现金</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网上支付（信用卡、电子支票、电子现金、电子钱包）</a:t>
                      </a:r>
                      <a:endParaRPr lang="zh-CN" sz="1300" kern="100">
                        <a:solidFill>
                          <a:srgbClr val="000000"/>
                        </a:solidFill>
                        <a:effectLst/>
                        <a:latin typeface="方正楷体简体"/>
                        <a:cs typeface="方正楷体简体"/>
                      </a:endParaRPr>
                    </a:p>
                  </a:txBody>
                  <a:tcPr marL="95045" marR="95045" marT="0" marB="0" anchor="ctr"/>
                </a:tc>
              </a:tr>
              <a:tr h="549631">
                <a:tc>
                  <a:txBody>
                    <a:bodyPr/>
                    <a:lstStyle/>
                    <a:p>
                      <a:pPr algn="just">
                        <a:lnSpc>
                          <a:spcPct val="120000"/>
                        </a:lnSpc>
                        <a:spcAft>
                          <a:spcPts val="0"/>
                        </a:spcAft>
                      </a:pPr>
                      <a:r>
                        <a:rPr lang="zh-CN" sz="1500" kern="100">
                          <a:effectLst/>
                        </a:rPr>
                        <a:t>商品</a:t>
                      </a:r>
                      <a:r>
                        <a:rPr lang="en-US" sz="1500" kern="100">
                          <a:effectLst/>
                        </a:rPr>
                        <a:t>/</a:t>
                      </a:r>
                      <a:r>
                        <a:rPr lang="zh-CN" sz="1500" kern="100">
                          <a:effectLst/>
                        </a:rPr>
                        <a:t>服务传送</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对商品进行时空转移</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a:effectLst/>
                        </a:rPr>
                        <a:t>传统运输业</a:t>
                      </a:r>
                      <a:endParaRPr lang="zh-CN" sz="1300" kern="100">
                        <a:solidFill>
                          <a:srgbClr val="000000"/>
                        </a:solidFill>
                        <a:effectLst/>
                        <a:latin typeface="方正楷体简体"/>
                        <a:cs typeface="方正楷体简体"/>
                      </a:endParaRPr>
                    </a:p>
                  </a:txBody>
                  <a:tcPr marL="95045" marR="95045" marT="0" marB="0" anchor="ctr"/>
                </a:tc>
                <a:tc>
                  <a:txBody>
                    <a:bodyPr/>
                    <a:lstStyle/>
                    <a:p>
                      <a:pPr algn="just">
                        <a:lnSpc>
                          <a:spcPct val="120000"/>
                        </a:lnSpc>
                        <a:spcAft>
                          <a:spcPts val="0"/>
                        </a:spcAft>
                      </a:pPr>
                      <a:r>
                        <a:rPr lang="zh-CN" sz="1500" kern="100" dirty="0">
                          <a:effectLst/>
                        </a:rPr>
                        <a:t>网络、现代物流</a:t>
                      </a:r>
                      <a:endParaRPr lang="zh-CN" sz="1300" kern="100" dirty="0">
                        <a:solidFill>
                          <a:srgbClr val="000000"/>
                        </a:solidFill>
                        <a:effectLst/>
                        <a:latin typeface="方正楷体简体"/>
                        <a:cs typeface="方正楷体简体"/>
                      </a:endParaRPr>
                    </a:p>
                  </a:txBody>
                  <a:tcPr marL="95045" marR="95045" marT="0" marB="0" anchor="ctr"/>
                </a:tc>
              </a:tr>
            </a:tbl>
          </a:graphicData>
        </a:graphic>
      </p:graphicFrame>
    </p:spTree>
    <p:extLst>
      <p:ext uri="{BB962C8B-B14F-4D97-AF65-F5344CB8AC3E}">
        <p14:creationId xmlns:p14="http://schemas.microsoft.com/office/powerpoint/2010/main" val="1542081241"/>
      </p:ext>
    </p:extLst>
  </p:cSld>
  <p:clrMapOvr>
    <a:masterClrMapping/>
  </p:clrMapOvr>
  <p:transition spd="slow">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1.4 </a:t>
            </a:r>
            <a:r>
              <a:rPr lang="zh-CN" altLang="zh-CN" sz="4800" dirty="0">
                <a:latin typeface="楷体" panose="02010609060101010101" pitchFamily="49" charset="-122"/>
                <a:ea typeface="楷体" panose="02010609060101010101" pitchFamily="49" charset="-122"/>
              </a:rPr>
              <a:t>信息科技与经济</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90694" y="1676446"/>
            <a:ext cx="7378700" cy="4724276"/>
          </a:xfrm>
        </p:spPr>
        <p:txBody>
          <a:bodyPr/>
          <a:lstStyle/>
          <a:p>
            <a:pPr>
              <a:buSzPct val="90000"/>
            </a:pPr>
            <a:r>
              <a:rPr lang="en-US" altLang="zh-CN" sz="3600" b="1" dirty="0" smtClean="0">
                <a:latin typeface="黑体" panose="02010609060101010101" pitchFamily="49" charset="-122"/>
                <a:ea typeface="黑体" panose="02010609060101010101" pitchFamily="49" charset="-122"/>
              </a:rPr>
              <a:t>6.</a:t>
            </a:r>
            <a:r>
              <a:rPr lang="zh-CN" altLang="zh-CN" sz="3600" b="1" dirty="0" smtClean="0">
                <a:latin typeface="黑体" panose="02010609060101010101" pitchFamily="49" charset="-122"/>
                <a:ea typeface="黑体" panose="02010609060101010101" pitchFamily="49" charset="-122"/>
              </a:rPr>
              <a:t> 电子商务</a:t>
            </a:r>
            <a:r>
              <a:rPr lang="zh-CN" altLang="zh-CN" sz="3600" b="1" dirty="0">
                <a:latin typeface="黑体" panose="02010609060101010101" pitchFamily="49" charset="-122"/>
                <a:ea typeface="黑体" panose="02010609060101010101" pitchFamily="49" charset="-122"/>
              </a:rPr>
              <a:t>的优点</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大量减少人力、物力，降低了成本；突破了时间和空间的限制</a:t>
            </a:r>
            <a:r>
              <a:rPr lang="zh-CN" altLang="en-US"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提高了效率</a:t>
            </a:r>
          </a:p>
          <a:p>
            <a:pPr lvl="1"/>
            <a:r>
              <a:rPr lang="zh-CN" altLang="zh-CN" sz="2400" dirty="0">
                <a:latin typeface="微软雅黑" panose="020B0503020204020204" pitchFamily="34" charset="-122"/>
                <a:ea typeface="微软雅黑" panose="020B0503020204020204" pitchFamily="34" charset="-122"/>
              </a:rPr>
              <a:t>开放性和全球性的特点</a:t>
            </a:r>
            <a:r>
              <a:rPr lang="zh-CN" altLang="en-US"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创造了更多的贸易机会</a:t>
            </a:r>
          </a:p>
          <a:p>
            <a:pPr lvl="1"/>
            <a:r>
              <a:rPr lang="zh-CN" altLang="zh-CN" sz="2400" dirty="0">
                <a:latin typeface="微软雅黑" panose="020B0503020204020204" pitchFamily="34" charset="-122"/>
                <a:ea typeface="微软雅黑" panose="020B0503020204020204" pitchFamily="34" charset="-122"/>
              </a:rPr>
              <a:t>提高了中小企业的竞争能力</a:t>
            </a:r>
          </a:p>
          <a:p>
            <a:pPr lvl="1"/>
            <a:r>
              <a:rPr lang="zh-CN" altLang="zh-CN" sz="2400" dirty="0">
                <a:latin typeface="微软雅黑" panose="020B0503020204020204" pitchFamily="34" charset="-122"/>
                <a:ea typeface="微软雅黑" panose="020B0503020204020204" pitchFamily="34" charset="-122"/>
              </a:rPr>
              <a:t>破除了时空的壁垒，</a:t>
            </a:r>
            <a:r>
              <a:rPr lang="zh-CN" altLang="en-US" sz="2400" dirty="0">
                <a:latin typeface="微软雅黑" panose="020B0503020204020204" pitchFamily="34" charset="-122"/>
                <a:ea typeface="微软雅黑" panose="020B0503020204020204" pitchFamily="34" charset="-122"/>
              </a:rPr>
              <a:t>提供</a:t>
            </a:r>
            <a:r>
              <a:rPr lang="zh-CN" altLang="zh-CN" sz="2400" dirty="0">
                <a:latin typeface="微软雅黑" panose="020B0503020204020204" pitchFamily="34" charset="-122"/>
                <a:ea typeface="微软雅黑" panose="020B0503020204020204" pitchFamily="34" charset="-122"/>
              </a:rPr>
              <a:t>丰富的信息资源</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做到良性互动</a:t>
            </a:r>
          </a:p>
          <a:p>
            <a:pPr lvl="2"/>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34558046"/>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6934018" cy="4724276"/>
          </a:xfrm>
        </p:spPr>
        <p:txBody>
          <a:bodyPr/>
          <a:lstStyle/>
          <a:p>
            <a:pPr>
              <a:buSzPct val="90000"/>
            </a:pPr>
            <a:r>
              <a:rPr lang="zh-CN" altLang="en-US" sz="3600" b="1" dirty="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信息</a:t>
            </a:r>
            <a:r>
              <a:rPr lang="zh-CN" altLang="zh-CN" sz="3600" b="1" dirty="0" smtClean="0">
                <a:latin typeface="黑体" panose="02010609060101010101" pitchFamily="49" charset="-122"/>
                <a:ea typeface="黑体" panose="02010609060101010101" pitchFamily="49" charset="-122"/>
              </a:rPr>
              <a:t>融合</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1. </a:t>
            </a:r>
            <a:r>
              <a:rPr lang="zh-CN" altLang="zh-CN" sz="3600" b="1" dirty="0" smtClean="0">
                <a:latin typeface="黑体" panose="02010609060101010101" pitchFamily="49" charset="-122"/>
                <a:ea typeface="黑体" panose="02010609060101010101" pitchFamily="49" charset="-122"/>
              </a:rPr>
              <a:t>信息</a:t>
            </a:r>
            <a:r>
              <a:rPr lang="zh-CN" altLang="zh-CN" sz="3600" b="1" dirty="0">
                <a:latin typeface="黑体" panose="02010609060101010101" pitchFamily="49" charset="-122"/>
                <a:ea typeface="黑体" panose="02010609060101010101" pitchFamily="49" charset="-122"/>
              </a:rPr>
              <a:t>融合技术</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信息融合是指利用计算机技术对按时序获得的多源的观测信息在一定准则下加以自动分析、综合处理，为完成所需的决策和估计任务而进行的信息处理过程。</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2. </a:t>
            </a:r>
            <a:r>
              <a:rPr lang="zh-CN" altLang="zh-CN" sz="3600" b="1" dirty="0">
                <a:latin typeface="黑体" panose="02010609060101010101" pitchFamily="49" charset="-122"/>
                <a:ea typeface="黑体" panose="02010609060101010101" pitchFamily="49" charset="-122"/>
              </a:rPr>
              <a:t>信息融合技术有以下优点</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提供稳定的工作性能</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提高空间分辨力</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获得更准确的目标信息</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获得单个传感器不能获得的目标信息</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军事上增加指挥决策的正确性和可靠性，降低武器系统的成本，在一定范围内通过恰当地分配传感器可以同时检测和跟踪更多敌方目标</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66884935"/>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1.1 </a:t>
            </a:r>
            <a:r>
              <a:rPr lang="zh-CN" altLang="en-US" sz="4800" dirty="0">
                <a:latin typeface="楷体" panose="02010609060101010101" pitchFamily="49" charset="-122"/>
                <a:ea typeface="楷体" panose="02010609060101010101" pitchFamily="49" charset="-122"/>
              </a:rPr>
              <a:t>信息与信息社会</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0" indent="0">
              <a:buSzPct val="90000"/>
              <a:buNone/>
            </a:pPr>
            <a:r>
              <a:rPr lang="zh-CN" altLang="en-US" sz="3600" b="1" dirty="0" smtClean="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a:t>
            </a:r>
            <a:r>
              <a:rPr lang="zh-CN" altLang="en-US" sz="3600" b="1" dirty="0" smtClean="0">
                <a:latin typeface="黑体" panose="02010609060101010101" pitchFamily="49" charset="-122"/>
                <a:ea typeface="黑体" panose="02010609060101010101" pitchFamily="49" charset="-122"/>
              </a:rPr>
              <a:t>信息</a:t>
            </a:r>
            <a:endParaRPr lang="en-US" altLang="zh-CN" sz="3600" b="1" dirty="0" smtClean="0">
              <a:latin typeface="黑体" panose="02010609060101010101" pitchFamily="49" charset="-122"/>
              <a:ea typeface="黑体" panose="02010609060101010101" pitchFamily="49" charset="-122"/>
            </a:endParaRPr>
          </a:p>
          <a:p>
            <a:pPr>
              <a:buSzPct val="90000"/>
            </a:pPr>
            <a:r>
              <a:rPr lang="en-US" altLang="zh-CN" sz="3600" b="1" dirty="0" smtClean="0">
                <a:latin typeface="黑体" panose="02010609060101010101" pitchFamily="49" charset="-122"/>
                <a:ea typeface="黑体" panose="02010609060101010101" pitchFamily="49" charset="-122"/>
              </a:rPr>
              <a:t>1</a:t>
            </a:r>
            <a:r>
              <a:rPr lang="en-US" altLang="zh-CN" sz="3600" b="1" dirty="0">
                <a:latin typeface="黑体" panose="02010609060101010101" pitchFamily="49" charset="-122"/>
                <a:ea typeface="黑体" panose="02010609060101010101" pitchFamily="49" charset="-122"/>
              </a:rPr>
              <a:t>. </a:t>
            </a:r>
            <a:r>
              <a:rPr lang="zh-CN" altLang="en-US" sz="3600" b="1" dirty="0" smtClean="0">
                <a:latin typeface="黑体" panose="02010609060101010101" pitchFamily="49" charset="-122"/>
                <a:ea typeface="黑体" panose="02010609060101010101" pitchFamily="49" charset="-122"/>
              </a:rPr>
              <a:t>信息</a:t>
            </a:r>
            <a:r>
              <a:rPr lang="zh-CN" altLang="en-US" sz="3600" b="1" dirty="0">
                <a:latin typeface="黑体" panose="02010609060101010101" pitchFamily="49" charset="-122"/>
                <a:ea typeface="黑体" panose="02010609060101010101" pitchFamily="49" charset="-122"/>
              </a:rPr>
              <a:t>的定义</a:t>
            </a:r>
            <a:endParaRPr lang="en-US" altLang="zh-CN" sz="3600" b="1" dirty="0">
              <a:latin typeface="黑体" panose="02010609060101010101" pitchFamily="49" charset="-122"/>
              <a:ea typeface="黑体" panose="02010609060101010101" pitchFamily="49" charset="-122"/>
            </a:endParaRPr>
          </a:p>
          <a:p>
            <a:pPr lvl="1"/>
            <a:r>
              <a:rPr lang="zh-CN" altLang="en-US" sz="2000" dirty="0">
                <a:latin typeface="微软雅黑" panose="020B0503020204020204" pitchFamily="34" charset="-122"/>
                <a:ea typeface="微软雅黑" panose="020B0503020204020204" pitchFamily="34" charset="-122"/>
              </a:rPr>
              <a:t>香农：信息是用来消除随机不确定性的东西。</a:t>
            </a:r>
          </a:p>
          <a:p>
            <a:pPr lvl="1"/>
            <a:r>
              <a:rPr lang="zh-CN" altLang="en-US" sz="2000" dirty="0">
                <a:latin typeface="微软雅黑" panose="020B0503020204020204" pitchFamily="34" charset="-122"/>
                <a:ea typeface="微软雅黑" panose="020B0503020204020204" pitchFamily="34" charset="-122"/>
              </a:rPr>
              <a:t>维纳：信息就是信息，既非物质，也非能量。</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钟义信：信息是关于事物运动的状态和规律，或者说是关于事物运动的知识</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电子学家、</a:t>
            </a:r>
            <a:r>
              <a:rPr lang="zh-CN" altLang="en-US" sz="2000" dirty="0">
                <a:latin typeface="微软雅黑" panose="020B0503020204020204" pitchFamily="34" charset="-122"/>
                <a:ea typeface="微软雅黑" panose="020B0503020204020204" pitchFamily="34" charset="-122"/>
              </a:rPr>
              <a:t>计算机</a:t>
            </a:r>
            <a:r>
              <a:rPr lang="zh-CN" altLang="zh-CN" sz="2000" dirty="0">
                <a:latin typeface="微软雅黑" panose="020B0503020204020204" pitchFamily="34" charset="-122"/>
                <a:ea typeface="微软雅黑" panose="020B0503020204020204" pitchFamily="34" charset="-122"/>
              </a:rPr>
              <a:t>科学家</a:t>
            </a:r>
            <a:r>
              <a:rPr lang="zh-CN" altLang="en-US"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信息是电子线路中传输的</a:t>
            </a:r>
            <a:r>
              <a:rPr lang="zh-CN" altLang="en-US" sz="2000" dirty="0">
                <a:latin typeface="微软雅黑" panose="020B0503020204020204" pitchFamily="34" charset="-122"/>
                <a:ea typeface="微软雅黑" panose="020B0503020204020204" pitchFamily="34" charset="-122"/>
              </a:rPr>
              <a:t>信号</a:t>
            </a:r>
            <a:r>
              <a:rPr lang="zh-CN" altLang="zh-CN" sz="2000" dirty="0">
                <a:latin typeface="微软雅黑" panose="020B0503020204020204" pitchFamily="34" charset="-122"/>
                <a:ea typeface="微软雅黑" panose="020B0503020204020204" pitchFamily="34" charset="-122"/>
              </a:rPr>
              <a:t>。</a:t>
            </a:r>
          </a:p>
          <a:p>
            <a:pPr lvl="1"/>
            <a:r>
              <a:rPr lang="zh-CN" altLang="en-US" sz="2000" dirty="0">
                <a:latin typeface="微软雅黑" panose="020B0503020204020204" pitchFamily="34" charset="-122"/>
                <a:ea typeface="微软雅黑" panose="020B0503020204020204" pitchFamily="34" charset="-122"/>
              </a:rPr>
              <a:t>霍顿</a:t>
            </a:r>
            <a:r>
              <a:rPr lang="zh-CN" altLang="zh-CN" sz="2000" dirty="0">
                <a:latin typeface="微软雅黑" panose="020B0503020204020204" pitchFamily="34" charset="-122"/>
                <a:ea typeface="微软雅黑" panose="020B0503020204020204" pitchFamily="34" charset="-122"/>
              </a:rPr>
              <a:t>：信息是为了满足用户决策的需要而经过加工处理的数据。</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一般认为</a:t>
            </a:r>
            <a:r>
              <a:rPr lang="zh-CN" altLang="zh-CN" sz="2000" dirty="0" smtClean="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信息是</a:t>
            </a:r>
            <a:r>
              <a:rPr lang="zh-CN" altLang="en-US" sz="2000" dirty="0" smtClean="0">
                <a:latin typeface="微软雅黑" panose="020B0503020204020204" pitchFamily="34" charset="-122"/>
                <a:ea typeface="微软雅黑" panose="020B0503020204020204" pitchFamily="34" charset="-122"/>
              </a:rPr>
              <a:t>在自然界</a:t>
            </a:r>
            <a:r>
              <a:rPr lang="zh-CN" altLang="en-US" sz="2000" dirty="0">
                <a:latin typeface="微软雅黑" panose="020B0503020204020204" pitchFamily="34" charset="-122"/>
                <a:ea typeface="微软雅黑" panose="020B0503020204020204" pitchFamily="34" charset="-122"/>
              </a:rPr>
              <a:t>、人类社会和人类思</a:t>
            </a:r>
            <a:r>
              <a:rPr lang="zh-CN" altLang="zh-CN" sz="2000" dirty="0" smtClean="0">
                <a:latin typeface="微软雅黑" panose="020B0503020204020204" pitchFamily="34" charset="-122"/>
                <a:ea typeface="微软雅黑" panose="020B0503020204020204" pitchFamily="34" charset="-122"/>
              </a:rPr>
              <a:t>维</a:t>
            </a:r>
            <a:r>
              <a:rPr lang="zh-CN" altLang="zh-CN" sz="2000" dirty="0">
                <a:latin typeface="微软雅黑" panose="020B0503020204020204" pitchFamily="34" charset="-122"/>
                <a:ea typeface="微软雅黑" panose="020B0503020204020204" pitchFamily="34" charset="-122"/>
              </a:rPr>
              <a:t>活动中普遍存在的一切物质和事物的属性。</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p:transition spd="slow">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6705424" cy="4724276"/>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3. </a:t>
            </a:r>
            <a:r>
              <a:rPr lang="zh-CN" altLang="zh-CN" sz="3600" b="1" dirty="0">
                <a:latin typeface="黑体" panose="02010609060101010101" pitchFamily="49" charset="-122"/>
                <a:ea typeface="黑体" panose="02010609060101010101" pitchFamily="49" charset="-122"/>
              </a:rPr>
              <a:t>信息融合的种类</a:t>
            </a:r>
            <a:endParaRPr lang="en-US" altLang="zh-CN" sz="3600" b="1" dirty="0">
              <a:latin typeface="黑体" panose="02010609060101010101" pitchFamily="49" charset="-122"/>
              <a:ea typeface="黑体" panose="02010609060101010101" pitchFamily="49" charset="-122"/>
            </a:endParaRPr>
          </a:p>
          <a:p>
            <a:pPr lvl="1"/>
            <a:endParaRPr lang="en-US" altLang="zh-CN" sz="2400" dirty="0" smtClean="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一类是局部的、自主的融合系统，它从同一平台上的多路传感器搜集数据，例如对同一平台上的激光、红外信息进行融合；</a:t>
            </a:r>
            <a:endParaRPr lang="en-US" altLang="zh-CN" sz="24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另一类是全局的或区域的融合系统，是对具有更大空间差、时间差的传感器进行综合、相关处理。</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66884935"/>
      </p:ext>
    </p:extLst>
  </p:cSld>
  <p:clrMapOvr>
    <a:masterClrMapping/>
  </p:clrMapOvr>
  <p:transition spd="slow">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4. </a:t>
            </a:r>
            <a:r>
              <a:rPr lang="zh-CN" altLang="zh-CN" sz="3600" b="1" dirty="0">
                <a:latin typeface="黑体" panose="02010609060101010101" pitchFamily="49" charset="-122"/>
                <a:ea typeface="黑体" panose="02010609060101010101" pitchFamily="49" charset="-122"/>
              </a:rPr>
              <a:t>信息融合的级别</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像素级融合</a:t>
            </a:r>
            <a:endParaRPr lang="en-US" altLang="zh-CN" sz="2400" dirty="0">
              <a:latin typeface="微软雅黑" panose="020B0503020204020204" pitchFamily="34" charset="-122"/>
              <a:ea typeface="微软雅黑" panose="020B0503020204020204" pitchFamily="34" charset="-122"/>
            </a:endParaRPr>
          </a:p>
          <a:p>
            <a:pPr marL="901700" lvl="2" indent="-457200"/>
            <a:r>
              <a:rPr lang="zh-CN" altLang="en-US" sz="2000" dirty="0">
                <a:latin typeface="黑体" panose="02010609060101010101" pitchFamily="49" charset="-122"/>
                <a:ea typeface="黑体" panose="02010609060101010101" pitchFamily="49" charset="-122"/>
              </a:rPr>
              <a:t>像素级融合是在原始数据层上进行的融合，即各种传感器对原始信息未做很多预处理</a:t>
            </a:r>
            <a:r>
              <a:rPr lang="zh-CN" altLang="en-US" sz="2000" dirty="0" smtClean="0">
                <a:latin typeface="黑体" panose="02010609060101010101" pitchFamily="49" charset="-122"/>
                <a:ea typeface="黑体" panose="02010609060101010101" pitchFamily="49" charset="-122"/>
              </a:rPr>
              <a:t>之前就</a:t>
            </a:r>
            <a:r>
              <a:rPr lang="zh-CN" altLang="en-US" sz="2000" dirty="0">
                <a:latin typeface="黑体" panose="02010609060101010101" pitchFamily="49" charset="-122"/>
                <a:ea typeface="黑体" panose="02010609060101010101" pitchFamily="49" charset="-122"/>
              </a:rPr>
              <a:t>进行的信息综合分析，这是最低层次的融合。</a:t>
            </a:r>
          </a:p>
          <a:p>
            <a:pPr lvl="1"/>
            <a:r>
              <a:rPr lang="zh-CN" altLang="en-US" sz="2400" dirty="0">
                <a:latin typeface="微软雅黑" panose="020B0503020204020204" pitchFamily="34" charset="-122"/>
                <a:ea typeface="微软雅黑" panose="020B0503020204020204" pitchFamily="34" charset="-122"/>
              </a:rPr>
              <a:t>特征级融合</a:t>
            </a:r>
            <a:endParaRPr lang="en-US" altLang="zh-CN" sz="2400" dirty="0">
              <a:latin typeface="微软雅黑" panose="020B0503020204020204" pitchFamily="34" charset="-122"/>
              <a:ea typeface="微软雅黑" panose="020B0503020204020204" pitchFamily="34" charset="-122"/>
            </a:endParaRPr>
          </a:p>
          <a:p>
            <a:pPr marL="901700" lvl="2" indent="-457200"/>
            <a:r>
              <a:rPr lang="zh-CN" altLang="en-US" sz="2000" dirty="0">
                <a:latin typeface="黑体" panose="02010609060101010101" pitchFamily="49" charset="-122"/>
                <a:ea typeface="黑体" panose="02010609060101010101" pitchFamily="49" charset="-122"/>
              </a:rPr>
              <a:t>特征级融合属于中间层次，它对来自传感器的原始信息进行特征提取，然后对特征信息</a:t>
            </a:r>
            <a:r>
              <a:rPr lang="zh-CN" altLang="en-US" sz="2000" dirty="0" smtClean="0">
                <a:latin typeface="黑体" panose="02010609060101010101" pitchFamily="49" charset="-122"/>
                <a:ea typeface="黑体" panose="02010609060101010101" pitchFamily="49" charset="-122"/>
              </a:rPr>
              <a:t>进行综合</a:t>
            </a:r>
            <a:r>
              <a:rPr lang="zh-CN" altLang="en-US" sz="2000" dirty="0">
                <a:latin typeface="黑体" panose="02010609060101010101" pitchFamily="49" charset="-122"/>
                <a:ea typeface="黑体" panose="02010609060101010101" pitchFamily="49" charset="-122"/>
              </a:rPr>
              <a:t>分析和处理</a:t>
            </a:r>
            <a:r>
              <a:rPr lang="zh-CN" altLang="en-US" sz="2000" dirty="0" smtClean="0">
                <a:latin typeface="黑体" panose="02010609060101010101" pitchFamily="49" charset="-122"/>
                <a:ea typeface="黑体" panose="02010609060101010101" pitchFamily="49" charset="-122"/>
              </a:rPr>
              <a:t>。</a:t>
            </a:r>
            <a:endParaRPr lang="zh-CN" altLang="en-US" sz="2000"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决策级融合</a:t>
            </a:r>
            <a:endParaRPr lang="en-US" altLang="zh-CN" sz="2400" dirty="0">
              <a:latin typeface="微软雅黑" panose="020B0503020204020204" pitchFamily="34" charset="-122"/>
              <a:ea typeface="微软雅黑" panose="020B0503020204020204" pitchFamily="34" charset="-122"/>
            </a:endParaRPr>
          </a:p>
          <a:p>
            <a:pPr marL="901700" lvl="2" indent="-457200"/>
            <a:r>
              <a:rPr lang="zh-CN" altLang="en-US" sz="2000" dirty="0">
                <a:latin typeface="黑体" panose="02010609060101010101" pitchFamily="49" charset="-122"/>
                <a:ea typeface="黑体" panose="02010609060101010101" pitchFamily="49" charset="-122"/>
              </a:rPr>
              <a:t>决策级融合是一种高层次融合，其结果为决策提供依据</a:t>
            </a:r>
          </a:p>
        </p:txBody>
      </p:sp>
    </p:spTree>
    <p:extLst>
      <p:ext uri="{BB962C8B-B14F-4D97-AF65-F5344CB8AC3E}">
        <p14:creationId xmlns:p14="http://schemas.microsoft.com/office/powerpoint/2010/main" val="918899803"/>
      </p:ext>
    </p:extLst>
  </p:cSld>
  <p:clrMapOvr>
    <a:masterClrMapping/>
  </p:clrMapOvr>
  <p:transition spd="slow">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a:buSzPct val="90000"/>
            </a:pPr>
            <a:r>
              <a:rPr lang="zh-CN" altLang="en-US" sz="3600" b="1" dirty="0" smtClean="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信息</a:t>
            </a:r>
            <a:r>
              <a:rPr lang="zh-CN" altLang="zh-CN" sz="3600" b="1" dirty="0" smtClean="0">
                <a:latin typeface="黑体" panose="02010609060101010101" pitchFamily="49" charset="-122"/>
                <a:ea typeface="黑体" panose="02010609060101010101" pitchFamily="49" charset="-122"/>
              </a:rPr>
              <a:t>应用</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信息技术在通信领域中的应用</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移动通信</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卫星通信</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因特网</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物联网</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04685487"/>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2. </a:t>
            </a:r>
            <a:r>
              <a:rPr lang="zh-CN" altLang="zh-CN" sz="3600" b="1" dirty="0">
                <a:latin typeface="黑体" panose="02010609060101010101" pitchFamily="49" charset="-122"/>
                <a:ea typeface="黑体" panose="02010609060101010101" pitchFamily="49" charset="-122"/>
              </a:rPr>
              <a:t>信息技术在计算领域中的应用</a:t>
            </a:r>
            <a:endParaRPr lang="en-US" altLang="zh-CN" sz="3600" b="1" dirty="0">
              <a:latin typeface="黑体" panose="02010609060101010101" pitchFamily="49" charset="-122"/>
              <a:ea typeface="黑体" panose="02010609060101010101" pitchFamily="49" charset="-122"/>
            </a:endParaRPr>
          </a:p>
          <a:p>
            <a:pPr lvl="1"/>
            <a:endParaRPr lang="en-US" altLang="zh-CN" sz="2400" dirty="0" smtClean="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计算工具</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科学计算</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网格计算</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云计算</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57194471"/>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3.</a:t>
            </a:r>
            <a:r>
              <a:rPr lang="zh-CN" altLang="zh-CN" sz="3600" b="1" dirty="0">
                <a:latin typeface="黑体" panose="02010609060101010101" pitchFamily="49" charset="-122"/>
                <a:ea typeface="黑体" panose="02010609060101010101" pitchFamily="49" charset="-122"/>
              </a:rPr>
              <a:t> 信息技术在管理领域中的应用</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办公自动化</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资源管理</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物流管理</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财务管理</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决策支持</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98645741"/>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1.5 </a:t>
            </a:r>
            <a:r>
              <a:rPr lang="zh-CN" altLang="en-US" sz="4800" dirty="0">
                <a:latin typeface="楷体" panose="02010609060101010101" pitchFamily="49" charset="-122"/>
                <a:ea typeface="楷体" panose="02010609060101010101" pitchFamily="49" charset="-122"/>
              </a:rPr>
              <a:t>信</a:t>
            </a:r>
            <a:r>
              <a:rPr lang="zh-CN" altLang="zh-CN" sz="4800" dirty="0">
                <a:latin typeface="楷体" panose="02010609060101010101" pitchFamily="49" charset="-122"/>
                <a:ea typeface="楷体" panose="02010609060101010101" pitchFamily="49" charset="-122"/>
              </a:rPr>
              <a:t>息融合与应用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4.</a:t>
            </a:r>
            <a:r>
              <a:rPr lang="zh-CN" altLang="zh-CN" sz="3600" b="1" dirty="0">
                <a:latin typeface="黑体" panose="02010609060101010101" pitchFamily="49" charset="-122"/>
                <a:ea typeface="黑体" panose="02010609060101010101" pitchFamily="49" charset="-122"/>
              </a:rPr>
              <a:t>信息技术其他日常应用</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微信</a:t>
            </a:r>
            <a:endParaRPr lang="en-US" altLang="zh-CN" sz="2400" dirty="0">
              <a:latin typeface="微软雅黑" panose="020B0503020204020204" pitchFamily="34" charset="-122"/>
              <a:ea typeface="微软雅黑" panose="020B0503020204020204" pitchFamily="34" charset="-122"/>
            </a:endParaRPr>
          </a:p>
          <a:p>
            <a:pPr lvl="1"/>
            <a:r>
              <a:rPr lang="en-US" altLang="zh-CN" sz="2400" dirty="0">
                <a:latin typeface="微软雅黑" panose="020B0503020204020204" pitchFamily="34" charset="-122"/>
                <a:ea typeface="微软雅黑" panose="020B0503020204020204" pitchFamily="34" charset="-122"/>
              </a:rPr>
              <a:t>QQ</a:t>
            </a:r>
          </a:p>
          <a:p>
            <a:pPr lvl="1"/>
            <a:r>
              <a:rPr lang="zh-CN" altLang="zh-CN" sz="2400" dirty="0">
                <a:latin typeface="微软雅黑" panose="020B0503020204020204" pitchFamily="34" charset="-122"/>
                <a:ea typeface="微软雅黑" panose="020B0503020204020204" pitchFamily="34" charset="-122"/>
              </a:rPr>
              <a:t>网络游戏</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网络阅读</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网络络信息推送</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电子公告栏（</a:t>
            </a:r>
            <a:r>
              <a:rPr lang="en-US" altLang="zh-CN" sz="2400" dirty="0">
                <a:latin typeface="微软雅黑" panose="020B0503020204020204" pitchFamily="34" charset="-122"/>
                <a:ea typeface="微软雅黑" panose="020B0503020204020204" pitchFamily="34" charset="-122"/>
              </a:rPr>
              <a:t>BBS</a:t>
            </a:r>
            <a:r>
              <a:rPr lang="zh-CN" altLang="zh-CN" sz="2400" dirty="0">
                <a:latin typeface="微软雅黑" panose="020B0503020204020204" pitchFamily="34" charset="-122"/>
                <a:ea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博客</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贴吧</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移动支付</a:t>
            </a:r>
            <a:r>
              <a:rPr lang="zh-CN" altLang="en-US" sz="2400" dirty="0">
                <a:latin typeface="微软雅黑" panose="020B0503020204020204" pitchFamily="34" charset="-122"/>
                <a:ea typeface="微软雅黑" panose="020B0503020204020204" pitchFamily="34" charset="-122"/>
              </a:rPr>
              <a:t>等</a:t>
            </a:r>
            <a:endParaRPr lang="en-US" altLang="zh-CN" sz="2400" dirty="0">
              <a:latin typeface="微软雅黑" panose="020B0503020204020204" pitchFamily="34" charset="-122"/>
              <a:ea typeface="微软雅黑" panose="020B0503020204020204" pitchFamily="34" charset="-122"/>
            </a:endParaRPr>
          </a:p>
          <a:p>
            <a:pPr lvl="1"/>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95683900"/>
      </p:ext>
    </p:extLst>
  </p:cSld>
  <p:clrMapOvr>
    <a:masterClrMapping/>
  </p:clrMapOvr>
  <p:transition spd="slow">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zh-CN" altLang="en-US" sz="4800" dirty="0" smtClean="0">
                <a:latin typeface="楷体" panose="02010609060101010101" pitchFamily="49" charset="-122"/>
                <a:ea typeface="楷体" panose="02010609060101010101" pitchFamily="49" charset="-122"/>
              </a:rPr>
              <a:t>小 结</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6781622" cy="4724276"/>
          </a:xfrm>
        </p:spPr>
        <p:txBody>
          <a:bodyPr/>
          <a:lstStyle/>
          <a:p>
            <a:pPr marL="342900" lvl="1" indent="-342900">
              <a:buSzPct val="90000"/>
              <a:buFontTx/>
              <a:buChar char="•"/>
            </a:pPr>
            <a:r>
              <a:rPr lang="zh-CN" altLang="en-US" sz="2400" dirty="0">
                <a:latin typeface="微软雅黑" panose="020B0503020204020204" pitchFamily="34" charset="-122"/>
                <a:ea typeface="微软雅黑" panose="020B0503020204020204" pitchFamily="34" charset="-122"/>
              </a:rPr>
              <a:t>本章试图给出一个清晰的信息科技框架，并从信息不同层次的意义、信息社会、信息经济、</a:t>
            </a:r>
            <a:r>
              <a:rPr lang="zh-CN" altLang="en-US" sz="2400" dirty="0" smtClean="0">
                <a:latin typeface="微软雅黑" panose="020B0503020204020204" pitchFamily="34" charset="-122"/>
                <a:ea typeface="微软雅黑" panose="020B0503020204020204" pitchFamily="34" charset="-122"/>
              </a:rPr>
              <a:t>信息</a:t>
            </a:r>
            <a:r>
              <a:rPr lang="zh-CN" altLang="en-US" sz="2400" dirty="0">
                <a:latin typeface="微软雅黑" panose="020B0503020204020204" pitchFamily="34" charset="-122"/>
                <a:ea typeface="微软雅黑" panose="020B0503020204020204" pitchFamily="34" charset="-122"/>
              </a:rPr>
              <a:t>融合、信息科技应用等角度对信息科技及相关方面做了总体介绍</a:t>
            </a:r>
            <a:r>
              <a:rPr lang="zh-CN" altLang="en-US" sz="2400" dirty="0" smtClean="0">
                <a:latin typeface="微软雅黑" panose="020B0503020204020204" pitchFamily="34" charset="-122"/>
                <a:ea typeface="微软雅黑" panose="020B0503020204020204" pitchFamily="34" charset="-122"/>
              </a:rPr>
              <a:t>。能够达到以下要求：</a:t>
            </a:r>
            <a:endParaRPr lang="zh-CN" altLang="en-US" sz="2400" dirty="0">
              <a:latin typeface="微软雅黑" panose="020B0503020204020204" pitchFamily="34" charset="-122"/>
              <a:ea typeface="微软雅黑" panose="020B0503020204020204" pitchFamily="34" charset="-122"/>
            </a:endParaRPr>
          </a:p>
          <a:p>
            <a:pPr marL="342900" lvl="1" indent="-342900">
              <a:buSzPct val="90000"/>
              <a:buFontTx/>
              <a:buChar char="•"/>
            </a:pPr>
            <a:r>
              <a:rPr lang="zh-CN" altLang="en-US" sz="2400" dirty="0">
                <a:latin typeface="微软雅黑" panose="020B0503020204020204" pitchFamily="34" charset="-122"/>
                <a:ea typeface="微软雅黑" panose="020B0503020204020204" pitchFamily="34" charset="-122"/>
              </a:rPr>
              <a:t> 描述信息的概念和特征，了解信息社会；</a:t>
            </a:r>
          </a:p>
          <a:p>
            <a:pPr marL="342900" lvl="1" indent="-342900">
              <a:buSzPct val="90000"/>
              <a:buFontTx/>
              <a:buChar char="•"/>
            </a:pPr>
            <a:r>
              <a:rPr lang="zh-CN" altLang="en-US" sz="2400" dirty="0">
                <a:latin typeface="微软雅黑" panose="020B0503020204020204" pitchFamily="34" charset="-122"/>
                <a:ea typeface="微软雅黑" panose="020B0503020204020204" pitchFamily="34" charset="-122"/>
              </a:rPr>
              <a:t> 了解数据和常见信息的表示；</a:t>
            </a:r>
          </a:p>
          <a:p>
            <a:pPr marL="342900" lvl="1" indent="-342900">
              <a:buSzPct val="90000"/>
              <a:buFontTx/>
              <a:buChar char="•"/>
            </a:pPr>
            <a:r>
              <a:rPr lang="zh-CN" altLang="en-US" sz="2400" dirty="0">
                <a:latin typeface="微软雅黑" panose="020B0503020204020204" pitchFamily="34" charset="-122"/>
                <a:ea typeface="微软雅黑" panose="020B0503020204020204" pitchFamily="34" charset="-122"/>
              </a:rPr>
              <a:t> 了解计算思维的概念和基本特征；</a:t>
            </a:r>
          </a:p>
          <a:p>
            <a:pPr marL="342900" lvl="1" indent="-342900">
              <a:buSzPct val="90000"/>
              <a:buFontTx/>
              <a:buChar char="•"/>
            </a:pPr>
            <a:r>
              <a:rPr lang="zh-CN" altLang="en-US" sz="2400" dirty="0">
                <a:latin typeface="微软雅黑" panose="020B0503020204020204" pitchFamily="34" charset="-122"/>
                <a:ea typeface="微软雅黑" panose="020B0503020204020204" pitchFamily="34" charset="-122"/>
              </a:rPr>
              <a:t> 了解信息科技与信息经济的特点；</a:t>
            </a:r>
          </a:p>
          <a:p>
            <a:pPr marL="342900" lvl="1" indent="-342900">
              <a:buSzPct val="90000"/>
              <a:buFontTx/>
              <a:buChar char="•"/>
            </a:pPr>
            <a:r>
              <a:rPr lang="zh-CN" altLang="en-US" sz="2400" dirty="0">
                <a:latin typeface="微软雅黑" panose="020B0503020204020204" pitchFamily="34" charset="-122"/>
                <a:ea typeface="微软雅黑" panose="020B0503020204020204" pitchFamily="34" charset="-122"/>
              </a:rPr>
              <a:t> 了解信息融合与信息科技应用。</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192357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 calcmode="lin" valueType="num">
                                      <p:cBhvr additive="base">
                                        <p:cTn id="11"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 calcmode="lin" valueType="num">
                                      <p:cBhvr additive="base">
                                        <p:cTn id="15"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4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 calcmode="lin" valueType="num">
                                      <p:cBhvr additive="base">
                                        <p:cTn id="23"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 calcmode="lin" valueType="num">
                                      <p:cBhvr additive="base">
                                        <p:cTn id="27"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1.1 </a:t>
            </a:r>
            <a:r>
              <a:rPr lang="zh-CN" altLang="en-US" sz="4800" dirty="0">
                <a:latin typeface="楷体" panose="02010609060101010101" pitchFamily="49" charset="-122"/>
                <a:ea typeface="楷体" panose="02010609060101010101" pitchFamily="49" charset="-122"/>
              </a:rPr>
              <a:t>信息与信息社会</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8298" y="1752644"/>
            <a:ext cx="7378700" cy="4724276"/>
          </a:xfrm>
        </p:spPr>
        <p:txBody>
          <a:bodyPr/>
          <a:lstStyle/>
          <a:p>
            <a:pPr>
              <a:buSzPct val="90000"/>
            </a:pPr>
            <a:r>
              <a:rPr lang="en-US" altLang="zh-CN" sz="3600" b="1" dirty="0" smtClean="0">
                <a:latin typeface="黑体" panose="02010609060101010101" pitchFamily="49" charset="-122"/>
                <a:ea typeface="黑体" panose="02010609060101010101" pitchFamily="49" charset="-122"/>
              </a:rPr>
              <a:t>2. </a:t>
            </a:r>
            <a:r>
              <a:rPr lang="zh-CN" altLang="en-US" sz="3600" b="1" dirty="0">
                <a:latin typeface="黑体" panose="02010609060101010101" pitchFamily="49" charset="-122"/>
                <a:ea typeface="黑体" panose="02010609060101010101" pitchFamily="49" charset="-122"/>
              </a:rPr>
              <a:t>信息</a:t>
            </a:r>
            <a:r>
              <a:rPr lang="zh-CN" altLang="en-US" sz="3600" b="1" dirty="0" smtClean="0">
                <a:latin typeface="黑体" panose="02010609060101010101" pitchFamily="49" charset="-122"/>
                <a:ea typeface="黑体" panose="02010609060101010101" pitchFamily="49" charset="-122"/>
              </a:rPr>
              <a:t>的特征</a:t>
            </a:r>
            <a:endParaRPr lang="en-US" altLang="zh-CN" sz="3600" b="1" dirty="0" smtClean="0">
              <a:latin typeface="黑体" panose="02010609060101010101" pitchFamily="49" charset="-122"/>
              <a:ea typeface="黑体" panose="02010609060101010101" pitchFamily="49" charset="-122"/>
            </a:endParaRPr>
          </a:p>
          <a:p>
            <a:pPr lvl="1"/>
            <a:endParaRPr lang="en-US" altLang="zh-CN" sz="2400" dirty="0" smtClean="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广泛性</a:t>
            </a:r>
            <a:endParaRPr lang="en-US" altLang="zh-CN" sz="2400" dirty="0">
              <a:latin typeface="微软雅黑" panose="020B0503020204020204" pitchFamily="34" charset="-122"/>
              <a:ea typeface="微软雅黑" panose="020B0503020204020204" pitchFamily="34" charset="-122"/>
            </a:endParaRPr>
          </a:p>
          <a:p>
            <a:pPr marL="1089025"/>
            <a:r>
              <a:rPr lang="zh-CN" altLang="zh-CN" sz="2000" dirty="0">
                <a:latin typeface="微软雅黑" panose="020B0503020204020204" pitchFamily="34" charset="-122"/>
                <a:ea typeface="微软雅黑" panose="020B0503020204020204" pitchFamily="34" charset="-122"/>
              </a:rPr>
              <a:t>客观世界充满着信息</a:t>
            </a:r>
          </a:p>
          <a:p>
            <a:pPr marL="1089025"/>
            <a:r>
              <a:rPr lang="zh-CN" altLang="zh-CN" sz="2000" dirty="0">
                <a:latin typeface="微软雅黑" panose="020B0503020204020204" pitchFamily="34" charset="-122"/>
                <a:ea typeface="微软雅黑" panose="020B0503020204020204" pitchFamily="34" charset="-122"/>
              </a:rPr>
              <a:t>人类离不开信息</a:t>
            </a:r>
            <a:endParaRPr lang="en-US" altLang="zh-CN" sz="2000" dirty="0">
              <a:latin typeface="微软雅黑" panose="020B0503020204020204" pitchFamily="34" charset="-122"/>
              <a:ea typeface="微软雅黑" panose="020B0503020204020204" pitchFamily="34" charset="-122"/>
            </a:endParaRPr>
          </a:p>
          <a:p>
            <a:pPr marL="1089025"/>
            <a:r>
              <a:rPr lang="zh-CN" altLang="zh-CN" sz="2000" dirty="0">
                <a:latin typeface="微软雅黑" panose="020B0503020204020204" pitchFamily="34" charset="-122"/>
                <a:ea typeface="微软雅黑" panose="020B0503020204020204" pitchFamily="34" charset="-122"/>
              </a:rPr>
              <a:t>知识、书本是有用信息的积累</a:t>
            </a:r>
            <a:endParaRPr lang="en-US" altLang="zh-CN" sz="2000" dirty="0">
              <a:latin typeface="微软雅黑" panose="020B0503020204020204" pitchFamily="34" charset="-122"/>
              <a:ea typeface="微软雅黑" panose="020B0503020204020204" pitchFamily="34" charset="-122"/>
            </a:endParaRPr>
          </a:p>
          <a:p>
            <a:pPr lvl="1"/>
            <a:r>
              <a:rPr lang="zh-CN" altLang="en-US" sz="2400" dirty="0">
                <a:latin typeface="微软雅黑" panose="020B0503020204020204" pitchFamily="34" charset="-122"/>
                <a:ea typeface="微软雅黑" panose="020B0503020204020204" pitchFamily="34" charset="-122"/>
              </a:rPr>
              <a:t>抽象性</a:t>
            </a:r>
            <a:endParaRPr lang="en-US" altLang="zh-CN" sz="2400" dirty="0">
              <a:latin typeface="微软雅黑" panose="020B0503020204020204" pitchFamily="34" charset="-122"/>
              <a:ea typeface="微软雅黑" panose="020B0503020204020204" pitchFamily="34" charset="-122"/>
            </a:endParaRPr>
          </a:p>
          <a:p>
            <a:pPr marL="1089025"/>
            <a:r>
              <a:rPr lang="zh-CN" altLang="zh-CN" sz="2000" dirty="0">
                <a:latin typeface="微软雅黑" panose="020B0503020204020204" pitchFamily="34" charset="-122"/>
                <a:ea typeface="微软雅黑" panose="020B0503020204020204" pitchFamily="34" charset="-122"/>
              </a:rPr>
              <a:t>物质、能量和信息是构成世界的三大</a:t>
            </a:r>
            <a:r>
              <a:rPr lang="zh-CN" altLang="zh-CN" sz="2000" dirty="0" smtClean="0">
                <a:latin typeface="微软雅黑" panose="020B0503020204020204" pitchFamily="34" charset="-122"/>
                <a:ea typeface="微软雅黑" panose="020B0503020204020204" pitchFamily="34" charset="-122"/>
              </a:rPr>
              <a:t>要素</a:t>
            </a:r>
            <a:endParaRPr lang="en-US" altLang="zh-CN" sz="2000" dirty="0" smtClean="0">
              <a:latin typeface="微软雅黑" panose="020B0503020204020204" pitchFamily="34" charset="-122"/>
              <a:ea typeface="微软雅黑" panose="020B0503020204020204" pitchFamily="34" charset="-122"/>
            </a:endParaRPr>
          </a:p>
          <a:p>
            <a:pPr marL="722313"/>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30767691"/>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1.1 </a:t>
            </a:r>
            <a:r>
              <a:rPr lang="zh-CN" altLang="en-US" sz="4800" dirty="0">
                <a:latin typeface="楷体" panose="02010609060101010101" pitchFamily="49" charset="-122"/>
                <a:ea typeface="楷体" panose="02010609060101010101" pitchFamily="49" charset="-122"/>
              </a:rPr>
              <a:t>信息与信息社会</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905040"/>
            <a:ext cx="7378700" cy="4724276"/>
          </a:xfrm>
        </p:spPr>
        <p:txBody>
          <a:bodyPr/>
          <a:lstStyle/>
          <a:p>
            <a:pPr>
              <a:buSzPct val="90000"/>
            </a:pPr>
            <a:r>
              <a:rPr lang="en-US" altLang="zh-CN" sz="3600" b="1" dirty="0" smtClean="0">
                <a:latin typeface="黑体" panose="02010609060101010101" pitchFamily="49" charset="-122"/>
                <a:ea typeface="黑体" panose="02010609060101010101" pitchFamily="49" charset="-122"/>
              </a:rPr>
              <a:t>3. </a:t>
            </a:r>
            <a:r>
              <a:rPr lang="zh-CN" altLang="en-US" sz="3600" b="1" dirty="0" smtClean="0">
                <a:latin typeface="黑体" panose="02010609060101010101" pitchFamily="49" charset="-122"/>
                <a:ea typeface="黑体" panose="02010609060101010101" pitchFamily="49" charset="-122"/>
              </a:rPr>
              <a:t>信息</a:t>
            </a:r>
            <a:r>
              <a:rPr lang="zh-CN" altLang="zh-CN" sz="3600" b="1" dirty="0" smtClean="0">
                <a:latin typeface="黑体" panose="02010609060101010101" pitchFamily="49" charset="-122"/>
                <a:ea typeface="黑体" panose="02010609060101010101" pitchFamily="49" charset="-122"/>
              </a:rPr>
              <a:t>独特</a:t>
            </a:r>
            <a:r>
              <a:rPr lang="zh-CN" altLang="zh-CN" sz="3600" b="1" dirty="0">
                <a:latin typeface="黑体" panose="02010609060101010101" pitchFamily="49" charset="-122"/>
                <a:ea typeface="黑体" panose="02010609060101010101" pitchFamily="49" charset="-122"/>
              </a:rPr>
              <a:t>的</a:t>
            </a:r>
            <a:r>
              <a:rPr lang="zh-CN" altLang="zh-CN" sz="3600" b="1" dirty="0" smtClean="0">
                <a:latin typeface="黑体" panose="02010609060101010101" pitchFamily="49" charset="-122"/>
                <a:ea typeface="黑体" panose="02010609060101010101" pitchFamily="49" charset="-122"/>
              </a:rPr>
              <a:t>性质</a:t>
            </a:r>
            <a:endParaRPr lang="en-US" altLang="zh-CN" sz="3600" b="1" dirty="0" smtClean="0">
              <a:latin typeface="黑体" panose="02010609060101010101" pitchFamily="49" charset="-122"/>
              <a:ea typeface="黑体" panose="02010609060101010101" pitchFamily="49" charset="-122"/>
            </a:endParaRPr>
          </a:p>
          <a:p>
            <a:pPr marL="1152525" lvl="1"/>
            <a:endParaRPr lang="en-US" altLang="zh-CN" sz="2000" dirty="0" smtClean="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共享性</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独立性</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多样性</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本质性</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普遍性</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无限性</a:t>
            </a:r>
            <a:endParaRPr lang="en-US" altLang="zh-CN" sz="2400" dirty="0">
              <a:latin typeface="微软雅黑" panose="020B0503020204020204" pitchFamily="34" charset="-122"/>
              <a:ea typeface="微软雅黑" panose="020B0503020204020204" pitchFamily="34" charset="-122"/>
            </a:endParaRPr>
          </a:p>
          <a:p>
            <a:pPr marL="722313"/>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09161212"/>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1.1 </a:t>
            </a:r>
            <a:r>
              <a:rPr lang="zh-CN" altLang="en-US" sz="4800" dirty="0">
                <a:latin typeface="楷体" panose="02010609060101010101" pitchFamily="49" charset="-122"/>
                <a:ea typeface="楷体" panose="02010609060101010101" pitchFamily="49" charset="-122"/>
              </a:rPr>
              <a:t>信息与信息社会</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828842"/>
            <a:ext cx="7378700" cy="4724276"/>
          </a:xfrm>
        </p:spPr>
        <p:txBody>
          <a:bodyPr/>
          <a:lstStyle/>
          <a:p>
            <a:pPr marL="342900" lvl="1" indent="-342900">
              <a:buSzPct val="90000"/>
              <a:buFontTx/>
              <a:buChar char="•"/>
            </a:pPr>
            <a:r>
              <a:rPr lang="en-US" altLang="zh-CN" sz="3600" b="1" dirty="0" smtClean="0">
                <a:latin typeface="黑体" panose="02010609060101010101" pitchFamily="49" charset="-122"/>
                <a:ea typeface="黑体" panose="02010609060101010101" pitchFamily="49" charset="-122"/>
              </a:rPr>
              <a:t>4. </a:t>
            </a:r>
            <a:r>
              <a:rPr lang="zh-CN" altLang="zh-CN" sz="3600" b="1" dirty="0" smtClean="0">
                <a:latin typeface="黑体" panose="02010609060101010101" pitchFamily="49" charset="-122"/>
                <a:ea typeface="黑体" panose="02010609060101010101" pitchFamily="49" charset="-122"/>
              </a:rPr>
              <a:t>信息</a:t>
            </a:r>
            <a:r>
              <a:rPr lang="zh-CN" altLang="zh-CN" sz="3600" b="1" dirty="0">
                <a:latin typeface="黑体" panose="02010609060101010101" pitchFamily="49" charset="-122"/>
                <a:ea typeface="黑体" panose="02010609060101010101" pitchFamily="49" charset="-122"/>
              </a:rPr>
              <a:t>与</a:t>
            </a:r>
            <a:r>
              <a:rPr lang="zh-CN" altLang="zh-CN" sz="3600" b="1" dirty="0" smtClean="0">
                <a:latin typeface="黑体" panose="02010609060101010101" pitchFamily="49" charset="-122"/>
                <a:ea typeface="黑体" panose="02010609060101010101" pitchFamily="49" charset="-122"/>
              </a:rPr>
              <a:t>数据</a:t>
            </a:r>
            <a:r>
              <a:rPr lang="zh-CN" altLang="en-US" sz="3600" b="1" dirty="0" smtClean="0">
                <a:latin typeface="黑体" panose="02010609060101010101" pitchFamily="49" charset="-122"/>
                <a:ea typeface="黑体" panose="02010609060101010101" pitchFamily="49" charset="-122"/>
              </a:rPr>
              <a:t>及</a:t>
            </a:r>
            <a:r>
              <a:rPr lang="zh-CN" altLang="zh-CN" sz="3600" b="1" dirty="0" smtClean="0">
                <a:latin typeface="黑体" panose="02010609060101010101" pitchFamily="49" charset="-122"/>
                <a:ea typeface="黑体" panose="02010609060101010101" pitchFamily="49" charset="-122"/>
              </a:rPr>
              <a:t>知识</a:t>
            </a:r>
            <a:r>
              <a:rPr lang="zh-CN" altLang="zh-CN" sz="3600" b="1" dirty="0">
                <a:latin typeface="黑体" panose="02010609060101010101" pitchFamily="49" charset="-122"/>
                <a:ea typeface="黑体" panose="02010609060101010101" pitchFamily="49" charset="-122"/>
              </a:rPr>
              <a:t>的联系</a:t>
            </a:r>
            <a:endParaRPr lang="en-US" altLang="zh-CN" sz="3600" b="1" dirty="0">
              <a:latin typeface="黑体" panose="02010609060101010101" pitchFamily="49" charset="-122"/>
              <a:ea typeface="黑体" panose="02010609060101010101" pitchFamily="49" charset="-122"/>
            </a:endParaRPr>
          </a:p>
          <a:p>
            <a:pPr marL="1579563" lvl="3" indent="-342900"/>
            <a:endParaRPr lang="en-US" altLang="zh-CN" dirty="0" smtClean="0">
              <a:latin typeface="微软雅黑" panose="020B0503020204020204" pitchFamily="34" charset="-122"/>
              <a:ea typeface="微软雅黑" panose="020B0503020204020204" pitchFamily="34" charset="-122"/>
            </a:endParaRPr>
          </a:p>
          <a:p>
            <a:pPr marL="722313" lvl="1" indent="-342900"/>
            <a:r>
              <a:rPr lang="zh-CN" altLang="en-US" dirty="0" smtClean="0">
                <a:latin typeface="微软雅黑" panose="020B0503020204020204" pitchFamily="34" charset="-122"/>
                <a:ea typeface="微软雅黑" panose="020B0503020204020204" pitchFamily="34" charset="-122"/>
              </a:rPr>
              <a:t>信息与数据</a:t>
            </a:r>
            <a:endParaRPr lang="en-US" altLang="zh-CN" dirty="0" smtClean="0">
              <a:latin typeface="微软雅黑" panose="020B0503020204020204" pitchFamily="34" charset="-122"/>
              <a:ea typeface="微软雅黑" panose="020B0503020204020204" pitchFamily="34" charset="-122"/>
            </a:endParaRPr>
          </a:p>
          <a:p>
            <a:pPr marL="1122363" lvl="2" indent="-342900"/>
            <a:r>
              <a:rPr lang="zh-CN" altLang="en-US" dirty="0" smtClean="0">
                <a:latin typeface="微软雅黑" panose="020B0503020204020204" pitchFamily="34" charset="-122"/>
                <a:ea typeface="微软雅黑" panose="020B0503020204020204" pitchFamily="34" charset="-122"/>
              </a:rPr>
              <a:t>数据</a:t>
            </a:r>
            <a:r>
              <a:rPr lang="zh-CN" altLang="en-US" dirty="0">
                <a:latin typeface="微软雅黑" panose="020B0503020204020204" pitchFamily="34" charset="-122"/>
                <a:ea typeface="微软雅黑" panose="020B0503020204020204" pitchFamily="34" charset="-122"/>
              </a:rPr>
              <a:t>是反映客观事物属性的记录，是信息的载体</a:t>
            </a:r>
            <a:r>
              <a:rPr lang="zh-CN" altLang="en-US" dirty="0" smtClean="0">
                <a:latin typeface="微软雅黑" panose="020B0503020204020204" pitchFamily="34" charset="-122"/>
                <a:ea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endParaRPr>
          </a:p>
          <a:p>
            <a:pPr marL="1122363" lvl="2" indent="-342900"/>
            <a:r>
              <a:rPr lang="zh-CN" altLang="en-US" dirty="0" smtClean="0">
                <a:latin typeface="微软雅黑" panose="020B0503020204020204" pitchFamily="34" charset="-122"/>
                <a:ea typeface="微软雅黑" panose="020B0503020204020204" pitchFamily="34" charset="-122"/>
              </a:rPr>
              <a:t>信息则</a:t>
            </a:r>
            <a:r>
              <a:rPr lang="zh-CN" altLang="en-US" dirty="0">
                <a:latin typeface="微软雅黑" panose="020B0503020204020204" pitchFamily="34" charset="-122"/>
                <a:ea typeface="微软雅黑" panose="020B0503020204020204" pitchFamily="34" charset="-122"/>
              </a:rPr>
              <a:t>是数据的内涵，是对数据语义的解释</a:t>
            </a:r>
            <a:endParaRPr lang="en-US" altLang="zh-CN" dirty="0" smtClean="0">
              <a:latin typeface="微软雅黑" panose="020B0503020204020204" pitchFamily="34" charset="-122"/>
              <a:ea typeface="微软雅黑" panose="020B0503020204020204" pitchFamily="34" charset="-122"/>
            </a:endParaRPr>
          </a:p>
          <a:p>
            <a:pPr marL="722313" lvl="1" indent="-342900"/>
            <a:r>
              <a:rPr lang="zh-CN" altLang="en-US" dirty="0" smtClean="0">
                <a:latin typeface="微软雅黑" panose="020B0503020204020204" pitchFamily="34" charset="-122"/>
                <a:ea typeface="微软雅黑" panose="020B0503020204020204" pitchFamily="34" charset="-122"/>
              </a:rPr>
              <a:t>信息</a:t>
            </a:r>
            <a:r>
              <a:rPr lang="zh-CN" altLang="en-US" dirty="0">
                <a:latin typeface="微软雅黑" panose="020B0503020204020204" pitchFamily="34" charset="-122"/>
                <a:ea typeface="微软雅黑" panose="020B0503020204020204" pitchFamily="34" charset="-122"/>
              </a:rPr>
              <a:t>与</a:t>
            </a:r>
            <a:r>
              <a:rPr lang="zh-CN" altLang="en-US" dirty="0" smtClean="0">
                <a:latin typeface="微软雅黑" panose="020B0503020204020204" pitchFamily="34" charset="-122"/>
                <a:ea typeface="微软雅黑" panose="020B0503020204020204" pitchFamily="34" charset="-122"/>
              </a:rPr>
              <a:t>知识</a:t>
            </a:r>
            <a:endParaRPr lang="en-US" altLang="zh-CN" dirty="0" smtClean="0">
              <a:latin typeface="微软雅黑" panose="020B0503020204020204" pitchFamily="34" charset="-122"/>
              <a:ea typeface="微软雅黑" panose="020B0503020204020204" pitchFamily="34" charset="-122"/>
            </a:endParaRPr>
          </a:p>
          <a:p>
            <a:pPr marL="1122363" lvl="2" indent="-342900"/>
            <a:r>
              <a:rPr lang="zh-CN" altLang="en-US" dirty="0">
                <a:latin typeface="微软雅黑" panose="020B0503020204020204" pitchFamily="34" charset="-122"/>
                <a:ea typeface="微软雅黑" panose="020B0503020204020204" pitchFamily="34" charset="-122"/>
              </a:rPr>
              <a:t>知识肯定是</a:t>
            </a:r>
            <a:r>
              <a:rPr lang="zh-CN" altLang="en-US" dirty="0" smtClean="0">
                <a:latin typeface="微软雅黑" panose="020B0503020204020204" pitchFamily="34" charset="-122"/>
                <a:ea typeface="微软雅黑" panose="020B0503020204020204" pitchFamily="34" charset="-122"/>
              </a:rPr>
              <a:t>信息；</a:t>
            </a:r>
            <a:endParaRPr lang="en-US" altLang="zh-CN" dirty="0">
              <a:latin typeface="微软雅黑" panose="020B0503020204020204" pitchFamily="34" charset="-122"/>
              <a:ea typeface="微软雅黑" panose="020B0503020204020204" pitchFamily="34" charset="-122"/>
            </a:endParaRPr>
          </a:p>
          <a:p>
            <a:pPr marL="1122363" lvl="2" indent="-342900"/>
            <a:r>
              <a:rPr lang="zh-CN" altLang="en-US" dirty="0" smtClean="0">
                <a:latin typeface="微软雅黑" panose="020B0503020204020204" pitchFamily="34" charset="-122"/>
                <a:ea typeface="微软雅黑" panose="020B0503020204020204" pitchFamily="34" charset="-122"/>
              </a:rPr>
              <a:t>信息</a:t>
            </a:r>
            <a:r>
              <a:rPr lang="zh-CN" altLang="en-US" dirty="0">
                <a:latin typeface="微软雅黑" panose="020B0503020204020204" pitchFamily="34" charset="-122"/>
                <a:ea typeface="微软雅黑" panose="020B0503020204020204" pitchFamily="34" charset="-122"/>
              </a:rPr>
              <a:t>不一定是</a:t>
            </a:r>
            <a:r>
              <a:rPr lang="zh-CN" altLang="en-US" dirty="0" smtClean="0">
                <a:latin typeface="微软雅黑" panose="020B0503020204020204" pitchFamily="34" charset="-122"/>
                <a:ea typeface="微软雅黑" panose="020B0503020204020204" pitchFamily="34" charset="-122"/>
              </a:rPr>
              <a:t>知识</a:t>
            </a:r>
            <a:r>
              <a:rPr lang="zh-CN" altLang="en-US" dirty="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信息</a:t>
            </a:r>
            <a:r>
              <a:rPr lang="zh-CN" altLang="en-US" dirty="0">
                <a:latin typeface="微软雅黑" panose="020B0503020204020204" pitchFamily="34" charset="-122"/>
                <a:ea typeface="微软雅黑" panose="020B0503020204020204" pitchFamily="34" charset="-122"/>
              </a:rPr>
              <a:t>是所有知识的</a:t>
            </a:r>
            <a:r>
              <a:rPr lang="zh-CN" altLang="en-US" dirty="0" smtClean="0">
                <a:latin typeface="微软雅黑" panose="020B0503020204020204" pitchFamily="34" charset="-122"/>
                <a:ea typeface="微软雅黑" panose="020B0503020204020204" pitchFamily="34" charset="-122"/>
              </a:rPr>
              <a:t>来源。</a:t>
            </a:r>
            <a:endParaRPr lang="en-US" altLang="zh-CN" sz="2800" dirty="0">
              <a:latin typeface="微软雅黑" panose="020B0503020204020204" pitchFamily="34" charset="-122"/>
              <a:ea typeface="微软雅黑" panose="020B0503020204020204" pitchFamily="34" charset="-122"/>
            </a:endParaRPr>
          </a:p>
          <a:p>
            <a:pPr marL="309563"/>
            <a:endParaRPr lang="zh-CN" altLang="zh-CN" sz="2800" dirty="0">
              <a:latin typeface="微软雅黑" panose="020B0503020204020204" pitchFamily="34" charset="-122"/>
              <a:ea typeface="微软雅黑" panose="020B0503020204020204" pitchFamily="34" charset="-122"/>
            </a:endParaRPr>
          </a:p>
          <a:p>
            <a:pPr marL="722313"/>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815972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wipe(down)">
                                      <p:cBhvr>
                                        <p:cTn id="7" dur="500"/>
                                        <p:tgtEl>
                                          <p:spTgt spid="6147">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6147">
                                            <p:txEl>
                                              <p:pRg st="3" end="3"/>
                                            </p:txEl>
                                          </p:spTgt>
                                        </p:tgtEl>
                                        <p:attrNameLst>
                                          <p:attrName>style.visibility</p:attrName>
                                        </p:attrNameLst>
                                      </p:cBhvr>
                                      <p:to>
                                        <p:strVal val="visible"/>
                                      </p:to>
                                    </p:set>
                                    <p:animEffect transition="in" filter="wipe(down)">
                                      <p:cBhvr>
                                        <p:cTn id="10" dur="500"/>
                                        <p:tgtEl>
                                          <p:spTgt spid="6147">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6147">
                                            <p:txEl>
                                              <p:pRg st="4" end="4"/>
                                            </p:txEl>
                                          </p:spTgt>
                                        </p:tgtEl>
                                        <p:attrNameLst>
                                          <p:attrName>style.visibility</p:attrName>
                                        </p:attrNameLst>
                                      </p:cBhvr>
                                      <p:to>
                                        <p:strVal val="visible"/>
                                      </p:to>
                                    </p:set>
                                    <p:animEffect transition="in" filter="wipe(down)">
                                      <p:cBhvr>
                                        <p:cTn id="13" dur="500"/>
                                        <p:tgtEl>
                                          <p:spTgt spid="6147">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147">
                                            <p:txEl>
                                              <p:pRg st="5" end="5"/>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147">
                                            <p:txEl>
                                              <p:pRg st="6" end="6"/>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1.1 </a:t>
            </a:r>
            <a:r>
              <a:rPr lang="zh-CN" altLang="en-US" sz="4800" dirty="0">
                <a:latin typeface="楷体" panose="02010609060101010101" pitchFamily="49" charset="-122"/>
                <a:ea typeface="楷体" panose="02010609060101010101" pitchFamily="49" charset="-122"/>
              </a:rPr>
              <a:t>信息与信息社会</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0" indent="0">
              <a:buSzPct val="90000"/>
              <a:buNone/>
            </a:pPr>
            <a:r>
              <a:rPr lang="zh-CN" altLang="en-US" sz="3600" b="1" dirty="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信息社会</a:t>
            </a:r>
            <a:endParaRPr lang="en-US" altLang="zh-CN" sz="3600" b="1" dirty="0" smtClean="0">
              <a:latin typeface="黑体" panose="02010609060101010101" pitchFamily="49" charset="-122"/>
              <a:ea typeface="黑体" panose="02010609060101010101" pitchFamily="49" charset="-122"/>
            </a:endParaRPr>
          </a:p>
          <a:p>
            <a:pPr marL="628650" indent="-571500"/>
            <a:r>
              <a:rPr lang="en-US" altLang="zh-CN" sz="3600" b="1" dirty="0">
                <a:latin typeface="黑体" panose="02010609060101010101" pitchFamily="49" charset="-122"/>
                <a:ea typeface="黑体" panose="02010609060101010101" pitchFamily="49" charset="-122"/>
              </a:rPr>
              <a:t>1</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信息社会</a:t>
            </a:r>
            <a:r>
              <a:rPr lang="zh-CN" altLang="zh-CN" sz="3600" b="1" dirty="0">
                <a:latin typeface="黑体" panose="02010609060101010101" pitchFamily="49" charset="-122"/>
                <a:ea typeface="黑体" panose="02010609060101010101" pitchFamily="49" charset="-122"/>
              </a:rPr>
              <a:t>的技术基础</a:t>
            </a:r>
            <a:endParaRPr lang="en-US" altLang="zh-CN" sz="3600" b="1" dirty="0">
              <a:latin typeface="黑体" panose="02010609060101010101" pitchFamily="49" charset="-122"/>
              <a:ea typeface="黑体" panose="02010609060101010101" pitchFamily="49" charset="-122"/>
            </a:endParaRPr>
          </a:p>
          <a:p>
            <a:pPr marL="857250" lvl="2" indent="0">
              <a:buNone/>
            </a:pPr>
            <a:r>
              <a:rPr lang="zh-CN" altLang="en-US" sz="2000" dirty="0">
                <a:latin typeface="微软雅黑" panose="020B0503020204020204" pitchFamily="34" charset="-122"/>
                <a:ea typeface="微软雅黑" panose="020B0503020204020204" pitchFamily="34" charset="-122"/>
              </a:rPr>
              <a:t>晶体管、集成电路是信息时代开启的标志</a:t>
            </a:r>
            <a:endParaRPr lang="en-US" altLang="zh-CN" sz="2000" dirty="0">
              <a:latin typeface="微软雅黑" panose="020B0503020204020204" pitchFamily="34" charset="-122"/>
              <a:ea typeface="微软雅黑" panose="020B0503020204020204" pitchFamily="34" charset="-122"/>
            </a:endParaRPr>
          </a:p>
          <a:p>
            <a:pPr marL="628650" lvl="1" indent="-571500">
              <a:buChar char="•"/>
            </a:pPr>
            <a:r>
              <a:rPr lang="en-US" altLang="zh-CN" sz="3600" b="1" dirty="0" smtClean="0">
                <a:latin typeface="黑体" panose="02010609060101010101" pitchFamily="49" charset="-122"/>
                <a:ea typeface="黑体" panose="02010609060101010101" pitchFamily="49" charset="-122"/>
              </a:rPr>
              <a:t>2. </a:t>
            </a:r>
            <a:r>
              <a:rPr lang="zh-CN" altLang="zh-CN" sz="3600" b="1" dirty="0" smtClean="0">
                <a:latin typeface="黑体" panose="02010609060101010101" pitchFamily="49" charset="-122"/>
                <a:ea typeface="黑体" panose="02010609060101010101" pitchFamily="49" charset="-122"/>
              </a:rPr>
              <a:t>信息</a:t>
            </a:r>
            <a:r>
              <a:rPr lang="zh-CN" altLang="zh-CN" sz="3600" b="1" dirty="0">
                <a:latin typeface="黑体" panose="02010609060101010101" pitchFamily="49" charset="-122"/>
                <a:ea typeface="黑体" panose="02010609060101010101" pitchFamily="49" charset="-122"/>
              </a:rPr>
              <a:t>是生产力</a:t>
            </a:r>
            <a:endParaRPr lang="en-US" altLang="zh-CN" sz="3600" b="1" dirty="0">
              <a:latin typeface="黑体" panose="02010609060101010101" pitchFamily="49" charset="-122"/>
              <a:ea typeface="黑体" panose="02010609060101010101" pitchFamily="49" charset="-122"/>
            </a:endParaRPr>
          </a:p>
          <a:p>
            <a:pPr marL="457200" lvl="1" indent="0">
              <a:buNone/>
            </a:pPr>
            <a:r>
              <a:rPr lang="zh-CN" altLang="en-US" sz="2000" dirty="0">
                <a:latin typeface="微软雅黑" panose="020B0503020204020204" pitchFamily="34" charset="-122"/>
                <a:ea typeface="微软雅黑" panose="020B0503020204020204" pitchFamily="34" charset="-122"/>
              </a:rPr>
              <a:t>人</a:t>
            </a:r>
            <a:r>
              <a:rPr lang="zh-CN" altLang="en-US" sz="2000" dirty="0" smtClean="0">
                <a:latin typeface="微软雅黑" panose="020B0503020204020204" pitchFamily="34" charset="-122"/>
                <a:ea typeface="微软雅黑" panose="020B0503020204020204" pitchFamily="34" charset="-122"/>
              </a:rPr>
              <a:t>类社会经历</a:t>
            </a:r>
            <a:r>
              <a:rPr lang="zh-CN" altLang="en-US" sz="2000" dirty="0">
                <a:latin typeface="微软雅黑" panose="020B0503020204020204" pitchFamily="34" charset="-122"/>
                <a:ea typeface="微软雅黑" panose="020B0503020204020204" pitchFamily="34" charset="-122"/>
              </a:rPr>
              <a:t>了</a:t>
            </a:r>
            <a:r>
              <a:rPr lang="zh-CN" altLang="zh-CN" sz="2000" dirty="0" smtClean="0">
                <a:latin typeface="微软雅黑" panose="020B0503020204020204" pitchFamily="34" charset="-122"/>
                <a:ea typeface="微软雅黑" panose="020B0503020204020204" pitchFamily="34" charset="-122"/>
              </a:rPr>
              <a:t>四</a:t>
            </a:r>
            <a:r>
              <a:rPr lang="zh-CN" altLang="zh-CN" sz="2000" dirty="0">
                <a:latin typeface="微软雅黑" panose="020B0503020204020204" pitchFamily="34" charset="-122"/>
                <a:ea typeface="微软雅黑" panose="020B0503020204020204" pitchFamily="34" charset="-122"/>
              </a:rPr>
              <a:t>次信息技术革命</a:t>
            </a:r>
            <a:r>
              <a:rPr lang="zh-CN"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语言的形成</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文字的创造</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造纸术和印刷技术的发明</a:t>
            </a:r>
            <a:endParaRPr lang="en-US" altLang="zh-CN" sz="2000" dirty="0">
              <a:latin typeface="微软雅黑" panose="020B0503020204020204" pitchFamily="34" charset="-122"/>
              <a:ea typeface="微软雅黑" panose="020B0503020204020204" pitchFamily="34" charset="-122"/>
            </a:endParaRPr>
          </a:p>
          <a:p>
            <a:pPr lvl="1"/>
            <a:r>
              <a:rPr lang="zh-CN" altLang="zh-CN" sz="2000" dirty="0">
                <a:latin typeface="微软雅黑" panose="020B0503020204020204" pitchFamily="34" charset="-122"/>
                <a:ea typeface="微软雅黑" panose="020B0503020204020204" pitchFamily="34" charset="-122"/>
              </a:rPr>
              <a:t>电报、电话、广播电视的普及应用</a:t>
            </a:r>
          </a:p>
        </p:txBody>
      </p:sp>
    </p:spTree>
    <p:extLst>
      <p:ext uri="{BB962C8B-B14F-4D97-AF65-F5344CB8AC3E}">
        <p14:creationId xmlns:p14="http://schemas.microsoft.com/office/powerpoint/2010/main" val="35353910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heel(1)">
                                      <p:cBhvr>
                                        <p:cTn id="7" dur="2000"/>
                                        <p:tgtEl>
                                          <p:spTgt spid="6147">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6147">
                                            <p:txEl>
                                              <p:pRg st="2" end="2"/>
                                            </p:txEl>
                                          </p:spTgt>
                                        </p:tgtEl>
                                        <p:attrNameLst>
                                          <p:attrName>style.visibility</p:attrName>
                                        </p:attrNameLst>
                                      </p:cBhvr>
                                      <p:to>
                                        <p:strVal val="visible"/>
                                      </p:to>
                                    </p:set>
                                    <p:animEffect transition="in" filter="wheel(1)">
                                      <p:cBhvr>
                                        <p:cTn id="10" dur="2000"/>
                                        <p:tgtEl>
                                          <p:spTgt spid="614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animEffect transition="in" filter="randombar(horizontal)">
                                      <p:cBhvr>
                                        <p:cTn id="15" dur="500"/>
                                        <p:tgtEl>
                                          <p:spTgt spid="6147">
                                            <p:txEl>
                                              <p:pRg st="3" end="3"/>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6147">
                                            <p:txEl>
                                              <p:pRg st="4" end="4"/>
                                            </p:txEl>
                                          </p:spTgt>
                                        </p:tgtEl>
                                        <p:attrNameLst>
                                          <p:attrName>style.visibility</p:attrName>
                                        </p:attrNameLst>
                                      </p:cBhvr>
                                      <p:to>
                                        <p:strVal val="visible"/>
                                      </p:to>
                                    </p:set>
                                    <p:animEffect transition="in" filter="randombar(horizontal)">
                                      <p:cBhvr>
                                        <p:cTn id="18" dur="500"/>
                                        <p:tgtEl>
                                          <p:spTgt spid="6147">
                                            <p:txEl>
                                              <p:pRg st="4" end="4"/>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6147">
                                            <p:txEl>
                                              <p:pRg st="5" end="5"/>
                                            </p:txEl>
                                          </p:spTgt>
                                        </p:tgtEl>
                                        <p:attrNameLst>
                                          <p:attrName>style.visibility</p:attrName>
                                        </p:attrNameLst>
                                      </p:cBhvr>
                                      <p:to>
                                        <p:strVal val="visible"/>
                                      </p:to>
                                    </p:set>
                                    <p:animEffect transition="in" filter="randombar(horizontal)">
                                      <p:cBhvr>
                                        <p:cTn id="21" dur="500"/>
                                        <p:tgtEl>
                                          <p:spTgt spid="6147">
                                            <p:txEl>
                                              <p:pRg st="5" end="5"/>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6147">
                                            <p:txEl>
                                              <p:pRg st="6" end="6"/>
                                            </p:txEl>
                                          </p:spTgt>
                                        </p:tgtEl>
                                        <p:attrNameLst>
                                          <p:attrName>style.visibility</p:attrName>
                                        </p:attrNameLst>
                                      </p:cBhvr>
                                      <p:to>
                                        <p:strVal val="visible"/>
                                      </p:to>
                                    </p:set>
                                    <p:animEffect transition="in" filter="randombar(horizontal)">
                                      <p:cBhvr>
                                        <p:cTn id="24" dur="500"/>
                                        <p:tgtEl>
                                          <p:spTgt spid="6147">
                                            <p:txEl>
                                              <p:pRg st="6" end="6"/>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6147">
                                            <p:txEl>
                                              <p:pRg st="7" end="7"/>
                                            </p:txEl>
                                          </p:spTgt>
                                        </p:tgtEl>
                                        <p:attrNameLst>
                                          <p:attrName>style.visibility</p:attrName>
                                        </p:attrNameLst>
                                      </p:cBhvr>
                                      <p:to>
                                        <p:strVal val="visible"/>
                                      </p:to>
                                    </p:set>
                                    <p:animEffect transition="in" filter="randombar(horizontal)">
                                      <p:cBhvr>
                                        <p:cTn id="27" dur="500"/>
                                        <p:tgtEl>
                                          <p:spTgt spid="6147">
                                            <p:txEl>
                                              <p:pRg st="7" end="7"/>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6147">
                                            <p:txEl>
                                              <p:pRg st="8" end="8"/>
                                            </p:txEl>
                                          </p:spTgt>
                                        </p:tgtEl>
                                        <p:attrNameLst>
                                          <p:attrName>style.visibility</p:attrName>
                                        </p:attrNameLst>
                                      </p:cBhvr>
                                      <p:to>
                                        <p:strVal val="visible"/>
                                      </p:to>
                                    </p:set>
                                    <p:animEffect transition="in" filter="randombar(horizontal)">
                                      <p:cBhvr>
                                        <p:cTn id="30"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1.1 </a:t>
            </a:r>
            <a:r>
              <a:rPr lang="zh-CN" altLang="en-US" sz="4800" dirty="0">
                <a:latin typeface="楷体" panose="02010609060101010101" pitchFamily="49" charset="-122"/>
                <a:ea typeface="楷体" panose="02010609060101010101" pitchFamily="49" charset="-122"/>
              </a:rPr>
              <a:t>信息与信息社会</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628650" lvl="1" indent="-571500">
              <a:buChar char="•"/>
            </a:pPr>
            <a:r>
              <a:rPr lang="en-US" altLang="zh-CN" sz="3600" b="1" dirty="0" smtClean="0">
                <a:latin typeface="黑体" panose="02010609060101010101" pitchFamily="49" charset="-122"/>
                <a:ea typeface="黑体" panose="02010609060101010101" pitchFamily="49" charset="-122"/>
              </a:rPr>
              <a:t>3. </a:t>
            </a:r>
            <a:r>
              <a:rPr lang="zh-CN" altLang="zh-CN" sz="3600" b="1" dirty="0" smtClean="0">
                <a:latin typeface="黑体" panose="02010609060101010101" pitchFamily="49" charset="-122"/>
                <a:ea typeface="黑体" panose="02010609060101010101" pitchFamily="49" charset="-122"/>
              </a:rPr>
              <a:t>信息社会</a:t>
            </a:r>
            <a:r>
              <a:rPr lang="zh-CN" altLang="zh-CN" sz="3600" b="1" dirty="0">
                <a:latin typeface="黑体" panose="02010609060101010101" pitchFamily="49" charset="-122"/>
                <a:ea typeface="黑体" panose="02010609060101010101" pitchFamily="49" charset="-122"/>
              </a:rPr>
              <a:t>与时代</a:t>
            </a:r>
            <a:endParaRPr lang="en-US" altLang="zh-CN" sz="3600" b="1" dirty="0">
              <a:latin typeface="黑体" panose="02010609060101010101" pitchFamily="49" charset="-122"/>
              <a:ea typeface="黑体" panose="02010609060101010101" pitchFamily="49" charset="-122"/>
            </a:endParaRPr>
          </a:p>
          <a:p>
            <a:pPr marL="457200" lvl="1" indent="0">
              <a:buNone/>
            </a:pPr>
            <a:r>
              <a:rPr lang="zh-CN" altLang="zh-CN" sz="2000" dirty="0">
                <a:latin typeface="微软雅黑" panose="020B0503020204020204" pitchFamily="34" charset="-122"/>
                <a:ea typeface="微软雅黑" panose="020B0503020204020204" pitchFamily="34" charset="-122"/>
              </a:rPr>
              <a:t>信息处理技术</a:t>
            </a:r>
            <a:r>
              <a:rPr lang="zh-CN" altLang="en-US" sz="2000" dirty="0" smtClean="0">
                <a:latin typeface="微软雅黑" panose="020B0503020204020204" pitchFamily="34" charset="-122"/>
                <a:ea typeface="微软雅黑" panose="020B0503020204020204" pitchFamily="34" charset="-122"/>
              </a:rPr>
              <a:t>：</a:t>
            </a:r>
            <a:r>
              <a:rPr lang="zh-CN" altLang="zh-CN" sz="2000" dirty="0" smtClean="0">
                <a:latin typeface="微软雅黑" panose="020B0503020204020204" pitchFamily="34" charset="-122"/>
                <a:ea typeface="微软雅黑" panose="020B0503020204020204" pitchFamily="34" charset="-122"/>
              </a:rPr>
              <a:t>第五</a:t>
            </a:r>
            <a:r>
              <a:rPr lang="zh-CN" altLang="zh-CN" sz="2000" dirty="0">
                <a:latin typeface="微软雅黑" panose="020B0503020204020204" pitchFamily="34" charset="-122"/>
                <a:ea typeface="微软雅黑" panose="020B0503020204020204" pitchFamily="34" charset="-122"/>
              </a:rPr>
              <a:t>次信息技术革命</a:t>
            </a:r>
            <a:r>
              <a:rPr lang="zh-CN" altLang="en-US"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它以电子计算机的普及应用和计算机与现代通信技术有机结合而产生的因特网为主要特征。</a:t>
            </a:r>
            <a:endParaRPr lang="en-US" altLang="zh-CN" sz="2000" dirty="0">
              <a:latin typeface="微软雅黑" panose="020B0503020204020204" pitchFamily="34" charset="-122"/>
              <a:ea typeface="微软雅黑" panose="020B0503020204020204" pitchFamily="34" charset="-122"/>
            </a:endParaRPr>
          </a:p>
          <a:p>
            <a:pPr marL="628650" lvl="1" indent="-571500">
              <a:buChar char="•"/>
            </a:pPr>
            <a:r>
              <a:rPr lang="en-US" altLang="zh-CN" sz="3600" b="1" dirty="0" smtClean="0">
                <a:latin typeface="黑体" panose="02010609060101010101" pitchFamily="49" charset="-122"/>
                <a:ea typeface="黑体" panose="02010609060101010101" pitchFamily="49" charset="-122"/>
              </a:rPr>
              <a:t>4. </a:t>
            </a:r>
            <a:r>
              <a:rPr lang="zh-CN" altLang="zh-CN" sz="3600" b="1" dirty="0" smtClean="0">
                <a:latin typeface="黑体" panose="02010609060101010101" pitchFamily="49" charset="-122"/>
                <a:ea typeface="黑体" panose="02010609060101010101" pitchFamily="49" charset="-122"/>
              </a:rPr>
              <a:t>社会</a:t>
            </a:r>
            <a:r>
              <a:rPr lang="zh-CN" altLang="zh-CN" sz="3600" b="1" dirty="0">
                <a:latin typeface="黑体" panose="02010609060101010101" pitchFamily="49" charset="-122"/>
                <a:ea typeface="黑体" panose="02010609060101010101" pitchFamily="49" charset="-122"/>
              </a:rPr>
              <a:t>信息化与信息社会化</a:t>
            </a:r>
            <a:endParaRPr lang="en-US" altLang="zh-CN" sz="3600" b="1" dirty="0">
              <a:latin typeface="黑体" panose="02010609060101010101" pitchFamily="49" charset="-122"/>
              <a:ea typeface="黑体" panose="02010609060101010101" pitchFamily="49" charset="-122"/>
            </a:endParaRPr>
          </a:p>
          <a:p>
            <a:pPr marL="800100" lvl="1"/>
            <a:r>
              <a:rPr lang="zh-CN" altLang="en-US" sz="2000" dirty="0">
                <a:latin typeface="微软雅黑" panose="020B0503020204020204" pitchFamily="34" charset="-122"/>
                <a:ea typeface="微软雅黑" panose="020B0503020204020204" pitchFamily="34" charset="-122"/>
              </a:rPr>
              <a:t>社会</a:t>
            </a:r>
            <a:r>
              <a:rPr lang="zh-CN" altLang="en-US" sz="2000" dirty="0" smtClean="0">
                <a:latin typeface="微软雅黑" panose="020B0503020204020204" pitchFamily="34" charset="-122"/>
                <a:ea typeface="微软雅黑" panose="020B0503020204020204" pitchFamily="34" charset="-122"/>
              </a:rPr>
              <a:t>信息化：以</a:t>
            </a:r>
            <a:r>
              <a:rPr lang="zh-CN" altLang="en-US" sz="2000" dirty="0">
                <a:latin typeface="微软雅黑" panose="020B0503020204020204" pitchFamily="34" charset="-122"/>
                <a:ea typeface="微软雅黑" panose="020B0503020204020204" pitchFamily="34" charset="-122"/>
              </a:rPr>
              <a:t>信息为社会发展的基本动力之一，</a:t>
            </a:r>
            <a:r>
              <a:rPr lang="zh-CN" altLang="en-US" sz="2000" dirty="0" smtClean="0">
                <a:latin typeface="微软雅黑" panose="020B0503020204020204" pitchFamily="34" charset="-122"/>
                <a:ea typeface="微软雅黑" panose="020B0503020204020204" pitchFamily="34" charset="-122"/>
              </a:rPr>
              <a:t>以信息技术</a:t>
            </a:r>
            <a:r>
              <a:rPr lang="zh-CN" altLang="en-US" sz="2000" dirty="0">
                <a:latin typeface="微软雅黑" panose="020B0503020204020204" pitchFamily="34" charset="-122"/>
                <a:ea typeface="微软雅黑" panose="020B0503020204020204" pitchFamily="34" charset="-122"/>
              </a:rPr>
              <a:t>为实现信息社会的主要手段，以信息经济为社会存在和发展的主导经济，以信息文化</a:t>
            </a:r>
            <a:r>
              <a:rPr lang="zh-CN" altLang="en-US" sz="2000" dirty="0" smtClean="0">
                <a:latin typeface="微软雅黑" panose="020B0503020204020204" pitchFamily="34" charset="-122"/>
                <a:ea typeface="微软雅黑" panose="020B0503020204020204" pitchFamily="34" charset="-122"/>
              </a:rPr>
              <a:t>改变</a:t>
            </a:r>
            <a:r>
              <a:rPr lang="zh-CN" altLang="en-US" sz="2000" dirty="0">
                <a:latin typeface="微软雅黑" panose="020B0503020204020204" pitchFamily="34" charset="-122"/>
                <a:ea typeface="微软雅黑" panose="020B0503020204020204" pitchFamily="34" charset="-122"/>
              </a:rPr>
              <a:t>人类的教育、生活和工作方式以及价值观念和时空观念</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L="800100" lvl="1"/>
            <a:r>
              <a:rPr lang="zh-CN" altLang="en-US" sz="2000" dirty="0" smtClean="0">
                <a:latin typeface="微软雅黑" panose="020B0503020204020204" pitchFamily="34" charset="-122"/>
                <a:ea typeface="微软雅黑" panose="020B0503020204020204" pitchFamily="34" charset="-122"/>
              </a:rPr>
              <a:t>信息社会化：主要</a:t>
            </a:r>
            <a:r>
              <a:rPr lang="zh-CN" altLang="en-US" sz="2000" dirty="0">
                <a:latin typeface="微软雅黑" panose="020B0503020204020204" pitchFamily="34" charset="-122"/>
                <a:ea typeface="微软雅黑" panose="020B0503020204020204" pitchFamily="34" charset="-122"/>
              </a:rPr>
              <a:t>从公共信息公开和</a:t>
            </a:r>
            <a:r>
              <a:rPr lang="zh-CN" altLang="en-US" sz="2000" dirty="0" smtClean="0">
                <a:latin typeface="微软雅黑" panose="020B0503020204020204" pitchFamily="34" charset="-122"/>
                <a:ea typeface="微软雅黑" panose="020B0503020204020204" pitchFamily="34" charset="-122"/>
              </a:rPr>
              <a:t>共享</a:t>
            </a:r>
            <a:r>
              <a:rPr lang="zh-CN" altLang="en-US" sz="2000" dirty="0">
                <a:latin typeface="微软雅黑" panose="020B0503020204020204" pitchFamily="34" charset="-122"/>
                <a:ea typeface="微软雅黑" panose="020B0503020204020204" pitchFamily="34" charset="-122"/>
              </a:rPr>
              <a:t>以及社会文明程度方面进行表征。</a:t>
            </a:r>
            <a:endParaRPr lang="zh-CN"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6490205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1000"/>
                                        <p:tgtEl>
                                          <p:spTgt spid="6147">
                                            <p:txEl>
                                              <p:pRg st="1" end="1"/>
                                            </p:txEl>
                                          </p:spTgt>
                                        </p:tgtEl>
                                      </p:cBhvr>
                                    </p:animEffect>
                                    <p:anim calcmode="lin" valueType="num">
                                      <p:cBhvr>
                                        <p:cTn id="13"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Effect transition="in" filter="fade">
                                      <p:cBhvr>
                                        <p:cTn id="19" dur="1000"/>
                                        <p:tgtEl>
                                          <p:spTgt spid="6147">
                                            <p:txEl>
                                              <p:pRg st="2" end="2"/>
                                            </p:txEl>
                                          </p:spTgt>
                                        </p:tgtEl>
                                      </p:cBhvr>
                                    </p:animEffect>
                                    <p:anim calcmode="lin" valueType="num">
                                      <p:cBhvr>
                                        <p:cTn id="20"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14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147">
                                            <p:txEl>
                                              <p:pRg st="3" end="3"/>
                                            </p:txEl>
                                          </p:spTgt>
                                        </p:tgtEl>
                                        <p:attrNameLst>
                                          <p:attrName>style.visibility</p:attrName>
                                        </p:attrNameLst>
                                      </p:cBhvr>
                                      <p:to>
                                        <p:strVal val="visible"/>
                                      </p:to>
                                    </p:set>
                                    <p:animEffect transition="in" filter="fade">
                                      <p:cBhvr>
                                        <p:cTn id="24" dur="1000"/>
                                        <p:tgtEl>
                                          <p:spTgt spid="6147">
                                            <p:txEl>
                                              <p:pRg st="3" end="3"/>
                                            </p:txEl>
                                          </p:spTgt>
                                        </p:tgtEl>
                                      </p:cBhvr>
                                    </p:animEffect>
                                    <p:anim calcmode="lin" valueType="num">
                                      <p:cBhvr>
                                        <p:cTn id="25"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14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147">
                                            <p:txEl>
                                              <p:pRg st="4" end="4"/>
                                            </p:txEl>
                                          </p:spTgt>
                                        </p:tgtEl>
                                        <p:attrNameLst>
                                          <p:attrName>style.visibility</p:attrName>
                                        </p:attrNameLst>
                                      </p:cBhvr>
                                      <p:to>
                                        <p:strVal val="visible"/>
                                      </p:to>
                                    </p:set>
                                    <p:animEffect transition="in" filter="fade">
                                      <p:cBhvr>
                                        <p:cTn id="29" dur="1000"/>
                                        <p:tgtEl>
                                          <p:spTgt spid="6147">
                                            <p:txEl>
                                              <p:pRg st="4" end="4"/>
                                            </p:txEl>
                                          </p:spTgt>
                                        </p:tgtEl>
                                      </p:cBhvr>
                                    </p:animEffect>
                                    <p:anim calcmode="lin" valueType="num">
                                      <p:cBhvr>
                                        <p:cTn id="30"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a:latin typeface="楷体" panose="02010609060101010101" pitchFamily="49" charset="-122"/>
                <a:ea typeface="楷体" panose="02010609060101010101" pitchFamily="49" charset="-122"/>
              </a:rPr>
              <a:t>1.2 </a:t>
            </a:r>
            <a:r>
              <a:rPr lang="zh-CN" altLang="zh-CN" sz="4800" dirty="0">
                <a:latin typeface="楷体" panose="02010609060101010101" pitchFamily="49" charset="-122"/>
                <a:ea typeface="楷体" panose="02010609060101010101" pitchFamily="49" charset="-122"/>
              </a:rPr>
              <a:t>信息的数据表示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676446"/>
            <a:ext cx="7378700" cy="4724276"/>
          </a:xfrm>
        </p:spPr>
        <p:txBody>
          <a:bodyPr/>
          <a:lstStyle/>
          <a:p>
            <a:pPr marL="0" indent="0">
              <a:buSzPct val="90000"/>
              <a:buNone/>
            </a:pPr>
            <a:r>
              <a:rPr lang="zh-CN" altLang="en-US" sz="3600" b="1" dirty="0" smtClean="0">
                <a:latin typeface="黑体" panose="02010609060101010101" pitchFamily="49" charset="-122"/>
                <a:ea typeface="黑体" panose="02010609060101010101" pitchFamily="49" charset="-122"/>
              </a:rPr>
              <a:t>一</a:t>
            </a:r>
            <a:r>
              <a:rPr lang="en-US" altLang="zh-CN" sz="3600" b="1" dirty="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数据</a:t>
            </a:r>
            <a:r>
              <a:rPr lang="zh-CN" altLang="zh-CN" sz="3600" b="1" dirty="0">
                <a:latin typeface="黑体" panose="02010609060101010101" pitchFamily="49" charset="-122"/>
                <a:ea typeface="黑体" panose="02010609060101010101" pitchFamily="49" charset="-122"/>
              </a:rPr>
              <a:t>与信息</a:t>
            </a:r>
            <a:endParaRPr lang="en-US" altLang="zh-CN" sz="3600" b="1" dirty="0">
              <a:latin typeface="黑体" panose="02010609060101010101" pitchFamily="49" charset="-122"/>
              <a:ea typeface="黑体" panose="02010609060101010101" pitchFamily="49" charset="-122"/>
            </a:endParaRPr>
          </a:p>
          <a:p>
            <a:r>
              <a:rPr lang="en-US" altLang="zh-CN" sz="3600" b="1" dirty="0">
                <a:latin typeface="黑体" panose="02010609060101010101" pitchFamily="49" charset="-122"/>
                <a:ea typeface="黑体" panose="02010609060101010101" pitchFamily="49" charset="-122"/>
              </a:rPr>
              <a:t>1.</a:t>
            </a:r>
            <a:r>
              <a:rPr lang="zh-CN" altLang="en-US" sz="3600" b="1" dirty="0">
                <a:latin typeface="黑体" panose="02010609060101010101" pitchFamily="49" charset="-122"/>
                <a:ea typeface="黑体" panose="02010609060101010101" pitchFamily="49" charset="-122"/>
              </a:rPr>
              <a:t>进</a:t>
            </a:r>
            <a:r>
              <a:rPr lang="zh-CN" altLang="en-US" sz="3600" b="1" dirty="0" smtClean="0">
                <a:latin typeface="黑体" panose="02010609060101010101" pitchFamily="49" charset="-122"/>
                <a:ea typeface="黑体" panose="02010609060101010101" pitchFamily="49" charset="-122"/>
              </a:rPr>
              <a:t>制</a:t>
            </a:r>
            <a:endParaRPr lang="en-US" altLang="zh-CN" sz="3600" b="1" dirty="0" smtClean="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十进制</a:t>
            </a:r>
            <a:r>
              <a:rPr lang="en-US" altLang="zh-CN" sz="2400" dirty="0">
                <a:latin typeface="微软雅黑" panose="020B0503020204020204" pitchFamily="34" charset="-122"/>
                <a:ea typeface="微软雅黑" panose="020B0503020204020204" pitchFamily="34" charset="-122"/>
              </a:rPr>
              <a:t>D</a:t>
            </a:r>
          </a:p>
          <a:p>
            <a:pPr lvl="1"/>
            <a:r>
              <a:rPr lang="zh-CN" altLang="en-US" sz="2400" dirty="0">
                <a:latin typeface="微软雅黑" panose="020B0503020204020204" pitchFamily="34" charset="-122"/>
                <a:ea typeface="微软雅黑" panose="020B0503020204020204" pitchFamily="34" charset="-122"/>
              </a:rPr>
              <a:t>二进制</a:t>
            </a:r>
            <a:r>
              <a:rPr lang="en-US" altLang="zh-CN" sz="2400" dirty="0">
                <a:latin typeface="微软雅黑" panose="020B0503020204020204" pitchFamily="34" charset="-122"/>
                <a:ea typeface="微软雅黑" panose="020B0503020204020204" pitchFamily="34" charset="-122"/>
              </a:rPr>
              <a:t>B  </a:t>
            </a:r>
          </a:p>
          <a:p>
            <a:pPr lvl="1"/>
            <a:r>
              <a:rPr lang="zh-CN" altLang="en-US" sz="2400" dirty="0">
                <a:latin typeface="微软雅黑" panose="020B0503020204020204" pitchFamily="34" charset="-122"/>
                <a:ea typeface="微软雅黑" panose="020B0503020204020204" pitchFamily="34" charset="-122"/>
              </a:rPr>
              <a:t>八进制</a:t>
            </a:r>
            <a:r>
              <a:rPr lang="en-US" altLang="zh-CN" sz="2400" dirty="0">
                <a:latin typeface="微软雅黑" panose="020B0503020204020204" pitchFamily="34" charset="-122"/>
                <a:ea typeface="微软雅黑" panose="020B0503020204020204" pitchFamily="34" charset="-122"/>
              </a:rPr>
              <a:t>O</a:t>
            </a:r>
          </a:p>
          <a:p>
            <a:pPr lvl="1"/>
            <a:r>
              <a:rPr lang="zh-CN" altLang="en-US" sz="2400" dirty="0">
                <a:latin typeface="微软雅黑" panose="020B0503020204020204" pitchFamily="34" charset="-122"/>
                <a:ea typeface="微软雅黑" panose="020B0503020204020204" pitchFamily="34" charset="-122"/>
              </a:rPr>
              <a:t>十六进制</a:t>
            </a:r>
            <a:r>
              <a:rPr lang="en-US" altLang="zh-CN" sz="2400" dirty="0">
                <a:latin typeface="微软雅黑" panose="020B0503020204020204" pitchFamily="34" charset="-122"/>
                <a:ea typeface="微软雅黑" panose="020B0503020204020204" pitchFamily="34" charset="-122"/>
              </a:rPr>
              <a:t>H</a:t>
            </a:r>
          </a:p>
          <a:p>
            <a:pPr marL="342900" lvl="1" indent="-342900">
              <a:buChar char="•"/>
            </a:pPr>
            <a:r>
              <a:rPr lang="en-US" altLang="zh-CN" sz="3600" b="1" dirty="0">
                <a:latin typeface="黑体" panose="02010609060101010101" pitchFamily="49" charset="-122"/>
                <a:ea typeface="黑体" panose="02010609060101010101" pitchFamily="49" charset="-122"/>
              </a:rPr>
              <a:t>2.</a:t>
            </a:r>
            <a:r>
              <a:rPr lang="zh-CN" altLang="en-US" sz="3600" b="1" dirty="0">
                <a:latin typeface="黑体" panose="02010609060101010101" pitchFamily="49" charset="-122"/>
                <a:ea typeface="黑体" panose="02010609060101010101" pitchFamily="49" charset="-122"/>
              </a:rPr>
              <a:t>比特</a:t>
            </a:r>
            <a:endParaRPr lang="en-US" altLang="zh-CN" sz="3600" b="1" dirty="0">
              <a:latin typeface="黑体" panose="02010609060101010101" pitchFamily="49" charset="-122"/>
              <a:ea typeface="黑体" panose="02010609060101010101" pitchFamily="49" charset="-122"/>
            </a:endParaRPr>
          </a:p>
          <a:p>
            <a:pPr lvl="1"/>
            <a:r>
              <a:rPr lang="en-US" altLang="zh-CN" sz="2400" dirty="0" smtClean="0">
                <a:latin typeface="微软雅黑" panose="020B0503020204020204" pitchFamily="34" charset="-122"/>
                <a:ea typeface="微软雅黑" panose="020B0503020204020204" pitchFamily="34" charset="-122"/>
              </a:rPr>
              <a:t>bit</a:t>
            </a: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KB</a:t>
            </a: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MB</a:t>
            </a: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GB</a:t>
            </a:r>
            <a:r>
              <a:rPr lang="zh-CN" altLang="en-US" sz="2400" dirty="0" smtClean="0">
                <a:latin typeface="微软雅黑" panose="020B0503020204020204" pitchFamily="34" charset="-122"/>
                <a:ea typeface="微软雅黑" panose="020B0503020204020204" pitchFamily="34" charset="-122"/>
              </a:rPr>
              <a:t>等</a:t>
            </a:r>
          </a:p>
        </p:txBody>
      </p:sp>
    </p:spTree>
    <p:extLst>
      <p:ext uri="{BB962C8B-B14F-4D97-AF65-F5344CB8AC3E}">
        <p14:creationId xmlns:p14="http://schemas.microsoft.com/office/powerpoint/2010/main" val="277615011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p:cTn id="7" dur="10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6147">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6147">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6147">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p:cTn id="13" dur="10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6147">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6147">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6147">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p:cTn id="19" dur="10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6147">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6147">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6147">
                                            <p:txEl>
                                              <p:pRg st="3" end="3"/>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p:cTn id="25" dur="10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6147">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6147">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6147">
                                            <p:txEl>
                                              <p:pRg st="4" end="4"/>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anim calcmode="lin" valueType="num">
                                      <p:cBhvr>
                                        <p:cTn id="31" dur="1000" fill="hold"/>
                                        <p:tgtEl>
                                          <p:spTgt spid="6147">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6147">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6147">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6147">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47">
                                            <p:txEl>
                                              <p:pRg st="6" end="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599</TotalTime>
  <Pages>0</Pages>
  <Words>2041</Words>
  <Characters>0</Characters>
  <Application>Microsoft Office PowerPoint</Application>
  <DocSecurity>0</DocSecurity>
  <PresentationFormat>全屏显示(4:3)</PresentationFormat>
  <Lines>0</Lines>
  <Paragraphs>304</Paragraphs>
  <Slides>36</Slides>
  <Notes>0</Notes>
  <HiddenSlides>0</HiddenSlides>
  <MMClips>0</MMClips>
  <ScaleCrop>false</ScaleCrop>
  <HeadingPairs>
    <vt:vector size="4" baseType="variant">
      <vt:variant>
        <vt:lpstr>主题</vt:lpstr>
      </vt:variant>
      <vt:variant>
        <vt:i4>2</vt:i4>
      </vt:variant>
      <vt:variant>
        <vt:lpstr>幻灯片标题</vt:lpstr>
      </vt:variant>
      <vt:variant>
        <vt:i4>36</vt:i4>
      </vt:variant>
    </vt:vector>
  </HeadingPairs>
  <TitlesOfParts>
    <vt:vector size="38" baseType="lpstr">
      <vt:lpstr>Default Design</vt:lpstr>
      <vt:lpstr>Office 主题</vt:lpstr>
      <vt:lpstr>PowerPoint 演示文稿</vt:lpstr>
      <vt:lpstr>目 录</vt:lpstr>
      <vt:lpstr>1.1 信息与信息社会</vt:lpstr>
      <vt:lpstr>1.1 信息与信息社会</vt:lpstr>
      <vt:lpstr>1.1 信息与信息社会</vt:lpstr>
      <vt:lpstr>1.1 信息与信息社会</vt:lpstr>
      <vt:lpstr>1.1 信息与信息社会</vt:lpstr>
      <vt:lpstr>1.1 信息与信息社会</vt:lpstr>
      <vt:lpstr>1.2 信息的数据表示</vt:lpstr>
      <vt:lpstr>1.2 信息的数据表示</vt:lpstr>
      <vt:lpstr>1.2 信息的数据表示</vt:lpstr>
      <vt:lpstr>1.2 信息的数据表示</vt:lpstr>
      <vt:lpstr>1.2 信息的数据表示</vt:lpstr>
      <vt:lpstr>1.2 信息的数据表示</vt:lpstr>
      <vt:lpstr>1.2 信息的数据表示</vt:lpstr>
      <vt:lpstr>1.2 信息的数据表示</vt:lpstr>
      <vt:lpstr>1.3 计算思维</vt:lpstr>
      <vt:lpstr>1.3 计算思维</vt:lpstr>
      <vt:lpstr>1.4 信息科技与经济</vt:lpstr>
      <vt:lpstr>1.4 信息科技与经济</vt:lpstr>
      <vt:lpstr>1.4 信息科技与经济</vt:lpstr>
      <vt:lpstr>1.4 信息科技与经济</vt:lpstr>
      <vt:lpstr>1.4 信息科技与经济</vt:lpstr>
      <vt:lpstr>1.4 信息科技与经济</vt:lpstr>
      <vt:lpstr>1.4 信息科技与经济</vt:lpstr>
      <vt:lpstr>1.4 信息科技与经济</vt:lpstr>
      <vt:lpstr>1.4 信息科技与经济</vt:lpstr>
      <vt:lpstr>1.5 信息融合与应用</vt:lpstr>
      <vt:lpstr>1.5 信息融合与应用</vt:lpstr>
      <vt:lpstr>1.5 信息融合与应用</vt:lpstr>
      <vt:lpstr>1.5 信息融合与应用</vt:lpstr>
      <vt:lpstr>1.5 信息融合与应用</vt:lpstr>
      <vt:lpstr>1.5 信息融合与应用</vt:lpstr>
      <vt:lpstr>1.5 信息融合与应用</vt:lpstr>
      <vt:lpstr>1.5 信息融合与应用</vt:lpstr>
      <vt:lpstr>小 结</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www.glzy8.com提供海量PPT模板免费下载！</dc:title>
  <dc:creator>lenovo</dc:creator>
  <cp:lastModifiedBy>admin</cp:lastModifiedBy>
  <cp:revision>89</cp:revision>
  <dcterms:created xsi:type="dcterms:W3CDTF">2008-03-10T09:13:42Z</dcterms:created>
  <dcterms:modified xsi:type="dcterms:W3CDTF">2019-03-24T09:54:54Z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2052-9.1.0.4843</vt:lpwstr>
  </property>
</Properties>
</file>